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Lst>
  <p:notesMasterIdLst>
    <p:notesMasterId r:id="rId44"/>
  </p:notesMasterIdLst>
  <p:handoutMasterIdLst>
    <p:handoutMasterId r:id="rId45"/>
  </p:handoutMasterIdLst>
  <p:sldIdLst>
    <p:sldId id="289" r:id="rId3"/>
    <p:sldId id="416" r:id="rId4"/>
    <p:sldId id="427" r:id="rId5"/>
    <p:sldId id="504" r:id="rId6"/>
    <p:sldId id="386" r:id="rId7"/>
    <p:sldId id="557" r:id="rId8"/>
    <p:sldId id="558" r:id="rId9"/>
    <p:sldId id="559" r:id="rId10"/>
    <p:sldId id="561" r:id="rId11"/>
    <p:sldId id="556" r:id="rId12"/>
    <p:sldId id="562" r:id="rId13"/>
    <p:sldId id="511" r:id="rId14"/>
    <p:sldId id="532" r:id="rId15"/>
    <p:sldId id="546" r:id="rId16"/>
    <p:sldId id="553" r:id="rId17"/>
    <p:sldId id="530" r:id="rId18"/>
    <p:sldId id="527" r:id="rId19"/>
    <p:sldId id="537" r:id="rId20"/>
    <p:sldId id="467" r:id="rId21"/>
    <p:sldId id="534" r:id="rId22"/>
    <p:sldId id="509" r:id="rId23"/>
    <p:sldId id="510" r:id="rId24"/>
    <p:sldId id="518" r:id="rId25"/>
    <p:sldId id="519" r:id="rId26"/>
    <p:sldId id="520" r:id="rId27"/>
    <p:sldId id="548" r:id="rId28"/>
    <p:sldId id="517" r:id="rId29"/>
    <p:sldId id="486" r:id="rId30"/>
    <p:sldId id="488" r:id="rId31"/>
    <p:sldId id="522" r:id="rId32"/>
    <p:sldId id="523" r:id="rId33"/>
    <p:sldId id="524" r:id="rId34"/>
    <p:sldId id="525" r:id="rId35"/>
    <p:sldId id="549" r:id="rId36"/>
    <p:sldId id="550" r:id="rId37"/>
    <p:sldId id="563" r:id="rId38"/>
    <p:sldId id="554" r:id="rId39"/>
    <p:sldId id="474" r:id="rId40"/>
    <p:sldId id="564" r:id="rId41"/>
    <p:sldId id="377" r:id="rId42"/>
    <p:sldId id="560" r:id="rId43"/>
  </p:sldIdLst>
  <p:sldSz cx="9144000" cy="6858000" type="screen4x3"/>
  <p:notesSz cx="9144000" cy="6980238"/>
  <p:custDataLst>
    <p:tags r:id="rId4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5F5A9"/>
    <a:srgbClr val="0033CC"/>
    <a:srgbClr val="CC0000"/>
    <a:srgbClr val="0000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23" autoAdjust="0"/>
    <p:restoredTop sz="94654" autoAdjust="0"/>
  </p:normalViewPr>
  <p:slideViewPr>
    <p:cSldViewPr>
      <p:cViewPr varScale="1">
        <p:scale>
          <a:sx n="85" d="100"/>
          <a:sy n="85" d="100"/>
        </p:scale>
        <p:origin x="-78" y="-49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962400" cy="347397"/>
          </a:xfrm>
          <a:prstGeom prst="rect">
            <a:avLst/>
          </a:prstGeom>
          <a:noFill/>
          <a:ln w="9525">
            <a:noFill/>
            <a:miter lim="800000"/>
            <a:headEnd/>
            <a:tailEnd/>
          </a:ln>
          <a:effectLst/>
        </p:spPr>
        <p:txBody>
          <a:bodyPr vert="horz" wrap="square" lIns="91748" tIns="45874" rIns="91748" bIns="45874" numCol="1" anchor="t" anchorCtr="0" compatLnSpc="1">
            <a:prstTxWarp prst="textNoShape">
              <a:avLst/>
            </a:prstTxWarp>
          </a:bodyPr>
          <a:lstStyle>
            <a:lvl1pPr defTabSz="917575">
              <a:defRPr sz="1200"/>
            </a:lvl1pPr>
          </a:lstStyle>
          <a:p>
            <a:endParaRPr lang="en-US"/>
          </a:p>
        </p:txBody>
      </p:sp>
      <p:sp>
        <p:nvSpPr>
          <p:cNvPr id="27651" name="Rectangle 3"/>
          <p:cNvSpPr>
            <a:spLocks noGrp="1" noChangeArrowheads="1"/>
          </p:cNvSpPr>
          <p:nvPr>
            <p:ph type="dt" sz="quarter" idx="1"/>
          </p:nvPr>
        </p:nvSpPr>
        <p:spPr bwMode="auto">
          <a:xfrm>
            <a:off x="5178425" y="0"/>
            <a:ext cx="3963988" cy="347397"/>
          </a:xfrm>
          <a:prstGeom prst="rect">
            <a:avLst/>
          </a:prstGeom>
          <a:noFill/>
          <a:ln w="9525">
            <a:noFill/>
            <a:miter lim="800000"/>
            <a:headEnd/>
            <a:tailEnd/>
          </a:ln>
          <a:effectLst/>
        </p:spPr>
        <p:txBody>
          <a:bodyPr vert="horz" wrap="square" lIns="91748" tIns="45874" rIns="91748" bIns="45874" numCol="1" anchor="t" anchorCtr="0" compatLnSpc="1">
            <a:prstTxWarp prst="textNoShape">
              <a:avLst/>
            </a:prstTxWarp>
          </a:bodyPr>
          <a:lstStyle>
            <a:lvl1pPr algn="r" defTabSz="917575">
              <a:defRPr sz="1200"/>
            </a:lvl1pPr>
          </a:lstStyle>
          <a:p>
            <a:endParaRPr lang="en-US"/>
          </a:p>
        </p:txBody>
      </p:sp>
      <p:sp>
        <p:nvSpPr>
          <p:cNvPr id="27652" name="Rectangle 4"/>
          <p:cNvSpPr>
            <a:spLocks noGrp="1" noChangeArrowheads="1"/>
          </p:cNvSpPr>
          <p:nvPr>
            <p:ph type="ftr" sz="quarter" idx="2"/>
          </p:nvPr>
        </p:nvSpPr>
        <p:spPr bwMode="auto">
          <a:xfrm>
            <a:off x="0" y="6631226"/>
            <a:ext cx="3962400" cy="347397"/>
          </a:xfrm>
          <a:prstGeom prst="rect">
            <a:avLst/>
          </a:prstGeom>
          <a:noFill/>
          <a:ln w="9525">
            <a:noFill/>
            <a:miter lim="800000"/>
            <a:headEnd/>
            <a:tailEnd/>
          </a:ln>
          <a:effectLst/>
        </p:spPr>
        <p:txBody>
          <a:bodyPr vert="horz" wrap="square" lIns="91748" tIns="45874" rIns="91748" bIns="45874" numCol="1" anchor="b" anchorCtr="0" compatLnSpc="1">
            <a:prstTxWarp prst="textNoShape">
              <a:avLst/>
            </a:prstTxWarp>
          </a:bodyPr>
          <a:lstStyle>
            <a:lvl1pPr defTabSz="917575">
              <a:defRPr sz="1200"/>
            </a:lvl1pPr>
          </a:lstStyle>
          <a:p>
            <a:endParaRPr lang="en-US"/>
          </a:p>
        </p:txBody>
      </p:sp>
      <p:sp>
        <p:nvSpPr>
          <p:cNvPr id="27653" name="Rectangle 5"/>
          <p:cNvSpPr>
            <a:spLocks noGrp="1" noChangeArrowheads="1"/>
          </p:cNvSpPr>
          <p:nvPr>
            <p:ph type="sldNum" sz="quarter" idx="3"/>
          </p:nvPr>
        </p:nvSpPr>
        <p:spPr bwMode="auto">
          <a:xfrm>
            <a:off x="5178425" y="6631226"/>
            <a:ext cx="3963988" cy="347397"/>
          </a:xfrm>
          <a:prstGeom prst="rect">
            <a:avLst/>
          </a:prstGeom>
          <a:noFill/>
          <a:ln w="9525">
            <a:noFill/>
            <a:miter lim="800000"/>
            <a:headEnd/>
            <a:tailEnd/>
          </a:ln>
          <a:effectLst/>
        </p:spPr>
        <p:txBody>
          <a:bodyPr vert="horz" wrap="square" lIns="91748" tIns="45874" rIns="91748" bIns="45874" numCol="1" anchor="b" anchorCtr="0" compatLnSpc="1">
            <a:prstTxWarp prst="textNoShape">
              <a:avLst/>
            </a:prstTxWarp>
          </a:bodyPr>
          <a:lstStyle>
            <a:lvl1pPr algn="r" defTabSz="917575">
              <a:defRPr sz="1200"/>
            </a:lvl1pPr>
          </a:lstStyle>
          <a:p>
            <a:fld id="{F90D9E37-5701-4C69-8DC5-81515C6A96E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962400" cy="347397"/>
          </a:xfrm>
          <a:prstGeom prst="rect">
            <a:avLst/>
          </a:prstGeom>
          <a:noFill/>
          <a:ln w="9525">
            <a:noFill/>
            <a:miter lim="800000"/>
            <a:headEnd/>
            <a:tailEnd/>
          </a:ln>
          <a:effectLst/>
        </p:spPr>
        <p:txBody>
          <a:bodyPr vert="horz" wrap="square" lIns="91748" tIns="45874" rIns="91748" bIns="45874" numCol="1" anchor="t" anchorCtr="0" compatLnSpc="1">
            <a:prstTxWarp prst="textNoShape">
              <a:avLst/>
            </a:prstTxWarp>
          </a:bodyPr>
          <a:lstStyle>
            <a:lvl1pPr defTabSz="917575">
              <a:defRPr sz="1200"/>
            </a:lvl1pPr>
          </a:lstStyle>
          <a:p>
            <a:endParaRPr lang="en-US"/>
          </a:p>
        </p:txBody>
      </p:sp>
      <p:sp>
        <p:nvSpPr>
          <p:cNvPr id="17411" name="Rectangle 3"/>
          <p:cNvSpPr>
            <a:spLocks noGrp="1" noChangeArrowheads="1"/>
          </p:cNvSpPr>
          <p:nvPr>
            <p:ph type="dt" idx="1"/>
          </p:nvPr>
        </p:nvSpPr>
        <p:spPr bwMode="auto">
          <a:xfrm>
            <a:off x="5178425" y="0"/>
            <a:ext cx="3963988" cy="347397"/>
          </a:xfrm>
          <a:prstGeom prst="rect">
            <a:avLst/>
          </a:prstGeom>
          <a:noFill/>
          <a:ln w="9525">
            <a:noFill/>
            <a:miter lim="800000"/>
            <a:headEnd/>
            <a:tailEnd/>
          </a:ln>
          <a:effectLst/>
        </p:spPr>
        <p:txBody>
          <a:bodyPr vert="horz" wrap="square" lIns="91748" tIns="45874" rIns="91748" bIns="45874" numCol="1" anchor="t" anchorCtr="0" compatLnSpc="1">
            <a:prstTxWarp prst="textNoShape">
              <a:avLst/>
            </a:prstTxWarp>
          </a:bodyPr>
          <a:lstStyle>
            <a:lvl1pPr algn="r" defTabSz="917575">
              <a:defRPr sz="1200"/>
            </a:lvl1pPr>
          </a:lstStyle>
          <a:p>
            <a:endParaRPr lang="en-US"/>
          </a:p>
        </p:txBody>
      </p:sp>
      <p:sp>
        <p:nvSpPr>
          <p:cNvPr id="17412" name="Rectangle 4"/>
          <p:cNvSpPr>
            <a:spLocks noGrp="1" noRot="1" noChangeAspect="1" noChangeArrowheads="1" noTextEdit="1"/>
          </p:cNvSpPr>
          <p:nvPr>
            <p:ph type="sldImg" idx="2"/>
          </p:nvPr>
        </p:nvSpPr>
        <p:spPr bwMode="auto">
          <a:xfrm>
            <a:off x="2827338" y="523875"/>
            <a:ext cx="3489325" cy="2617788"/>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914400" y="3315613"/>
            <a:ext cx="7315200" cy="3141107"/>
          </a:xfrm>
          <a:prstGeom prst="rect">
            <a:avLst/>
          </a:prstGeom>
          <a:noFill/>
          <a:ln w="9525">
            <a:noFill/>
            <a:miter lim="800000"/>
            <a:headEnd/>
            <a:tailEnd/>
          </a:ln>
          <a:effectLst/>
        </p:spPr>
        <p:txBody>
          <a:bodyPr vert="horz" wrap="square" lIns="91748" tIns="45874" rIns="91748" bIns="4587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6631226"/>
            <a:ext cx="3962400" cy="347397"/>
          </a:xfrm>
          <a:prstGeom prst="rect">
            <a:avLst/>
          </a:prstGeom>
          <a:noFill/>
          <a:ln w="9525">
            <a:noFill/>
            <a:miter lim="800000"/>
            <a:headEnd/>
            <a:tailEnd/>
          </a:ln>
          <a:effectLst/>
        </p:spPr>
        <p:txBody>
          <a:bodyPr vert="horz" wrap="square" lIns="91748" tIns="45874" rIns="91748" bIns="45874" numCol="1" anchor="b" anchorCtr="0" compatLnSpc="1">
            <a:prstTxWarp prst="textNoShape">
              <a:avLst/>
            </a:prstTxWarp>
          </a:bodyPr>
          <a:lstStyle>
            <a:lvl1pPr defTabSz="917575">
              <a:defRPr sz="1200"/>
            </a:lvl1pPr>
          </a:lstStyle>
          <a:p>
            <a:endParaRPr lang="en-US"/>
          </a:p>
        </p:txBody>
      </p:sp>
      <p:sp>
        <p:nvSpPr>
          <p:cNvPr id="17415" name="Rectangle 7"/>
          <p:cNvSpPr>
            <a:spLocks noGrp="1" noChangeArrowheads="1"/>
          </p:cNvSpPr>
          <p:nvPr>
            <p:ph type="sldNum" sz="quarter" idx="5"/>
          </p:nvPr>
        </p:nvSpPr>
        <p:spPr bwMode="auto">
          <a:xfrm>
            <a:off x="5178425" y="6631226"/>
            <a:ext cx="3963988" cy="347397"/>
          </a:xfrm>
          <a:prstGeom prst="rect">
            <a:avLst/>
          </a:prstGeom>
          <a:noFill/>
          <a:ln w="9525">
            <a:noFill/>
            <a:miter lim="800000"/>
            <a:headEnd/>
            <a:tailEnd/>
          </a:ln>
          <a:effectLst/>
        </p:spPr>
        <p:txBody>
          <a:bodyPr vert="horz" wrap="square" lIns="91748" tIns="45874" rIns="91748" bIns="45874" numCol="1" anchor="b" anchorCtr="0" compatLnSpc="1">
            <a:prstTxWarp prst="textNoShape">
              <a:avLst/>
            </a:prstTxWarp>
          </a:bodyPr>
          <a:lstStyle>
            <a:lvl1pPr algn="r" defTabSz="917575">
              <a:defRPr sz="1200"/>
            </a:lvl1pPr>
          </a:lstStyle>
          <a:p>
            <a:fld id="{77C72CFD-3336-481F-942F-017C4D1F6B7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72CFD-3336-481F-942F-017C4D1F6B7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spcollege.edu/" TargetMode="External"/><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sz="4000"/>
            </a:lvl1pPr>
          </a:lstStyle>
          <a:p>
            <a:endParaRPr lang="en-US" dirty="0"/>
          </a:p>
        </p:txBody>
      </p:sp>
      <p:sp>
        <p:nvSpPr>
          <p:cNvPr id="3075" name="Rectangle 3"/>
          <p:cNvSpPr>
            <a:spLocks noGrp="1" noChangeArrowheads="1"/>
          </p:cNvSpPr>
          <p:nvPr>
            <p:ph type="subTitle" idx="1" hasCustomPrompt="1"/>
          </p:nvPr>
        </p:nvSpPr>
        <p:spPr>
          <a:xfrm>
            <a:off x="1371600" y="3886200"/>
            <a:ext cx="6400800" cy="1752600"/>
          </a:xfrm>
        </p:spPr>
        <p:txBody>
          <a:bodyPr/>
          <a:lstStyle>
            <a:lvl1pPr marL="0" indent="0" algn="ctr">
              <a:buFont typeface="Wingdings" pitchFamily="2" charset="2"/>
              <a:buNone/>
              <a:defRPr i="1"/>
            </a:lvl1pPr>
          </a:lstStyle>
          <a:p>
            <a:r>
              <a:rPr lang="en-US" dirty="0"/>
              <a:t>Department of </a:t>
            </a:r>
            <a:r>
              <a:rPr lang="en-US" dirty="0" smtClean="0"/>
              <a:t>Academic Effectiveness and Assessment</a:t>
            </a:r>
            <a:endParaRPr lang="en-US" dirty="0"/>
          </a:p>
        </p:txBody>
      </p:sp>
      <p:sp>
        <p:nvSpPr>
          <p:cNvPr id="3076" name="Rectangle 4"/>
          <p:cNvSpPr>
            <a:spLocks noGrp="1" noChangeArrowheads="1"/>
          </p:cNvSpPr>
          <p:nvPr>
            <p:ph type="dt" sz="half" idx="2"/>
          </p:nvPr>
        </p:nvSpPr>
        <p:spPr>
          <a:xfrm>
            <a:off x="457200" y="6245225"/>
            <a:ext cx="2133600" cy="476250"/>
          </a:xfrm>
        </p:spPr>
        <p:txBody>
          <a:bodyPr/>
          <a:lstStyle>
            <a:lvl1pPr>
              <a:defRPr>
                <a:solidFill>
                  <a:schemeClr val="tx1"/>
                </a:solidFill>
              </a:defRPr>
            </a:lvl1pPr>
          </a:lstStyle>
          <a:p>
            <a:r>
              <a:rPr lang="en-US" smtClean="0"/>
              <a:t>February 18, 2011</a:t>
            </a:r>
            <a:endParaRPr lang="en-US"/>
          </a:p>
        </p:txBody>
      </p:sp>
      <p:sp>
        <p:nvSpPr>
          <p:cNvPr id="3077" name="Rectangle 5"/>
          <p:cNvSpPr>
            <a:spLocks noGrp="1" noChangeArrowheads="1"/>
          </p:cNvSpPr>
          <p:nvPr>
            <p:ph type="ftr" sz="quarter" idx="3"/>
          </p:nvPr>
        </p:nvSpPr>
        <p:spPr>
          <a:xfrm>
            <a:off x="3124200" y="6245225"/>
            <a:ext cx="2895600" cy="476250"/>
          </a:xfrm>
        </p:spPr>
        <p:txBody>
          <a:bodyPr/>
          <a:lstStyle>
            <a:lvl1pPr>
              <a:defRPr>
                <a:solidFill>
                  <a:schemeClr val="tx1"/>
                </a:solidFill>
              </a:defRPr>
            </a:lvl1pPr>
          </a:lstStyle>
          <a:p>
            <a:r>
              <a:rPr lang="en-US"/>
              <a:t>Florida Association of Institutional Research</a:t>
            </a:r>
          </a:p>
        </p:txBody>
      </p:sp>
      <p:sp>
        <p:nvSpPr>
          <p:cNvPr id="3078" name="Rectangle 6"/>
          <p:cNvSpPr>
            <a:spLocks noGrp="1" noChangeArrowheads="1"/>
          </p:cNvSpPr>
          <p:nvPr>
            <p:ph type="sldNum" sz="quarter" idx="4"/>
          </p:nvPr>
        </p:nvSpPr>
        <p:spPr>
          <a:xfrm>
            <a:off x="6553200" y="6245225"/>
            <a:ext cx="2133600" cy="476250"/>
          </a:xfrm>
        </p:spPr>
        <p:txBody>
          <a:bodyPr/>
          <a:lstStyle>
            <a:lvl1pPr>
              <a:defRPr>
                <a:solidFill>
                  <a:schemeClr val="tx1"/>
                </a:solidFill>
              </a:defRPr>
            </a:lvl1pPr>
          </a:lstStyle>
          <a:p>
            <a:fld id="{D8E5A862-0452-4FD5-9764-E370076FC398}" type="slidenum">
              <a:rPr lang="en-US"/>
              <a:pPr/>
              <a:t>‹#›</a:t>
            </a:fld>
            <a:endParaRPr lang="en-US"/>
          </a:p>
        </p:txBody>
      </p:sp>
      <p:pic>
        <p:nvPicPr>
          <p:cNvPr id="3079" name="Picture 7" descr="SPC Home">
            <a:hlinkClick r:id="rId2"/>
          </p:cNvPr>
          <p:cNvPicPr>
            <a:picLocks noChangeAspect="1" noChangeArrowheads="1"/>
          </p:cNvPicPr>
          <p:nvPr userDrawn="1"/>
        </p:nvPicPr>
        <p:blipFill>
          <a:blip r:embed="rId3" cstate="print"/>
          <a:srcRect/>
          <a:stretch>
            <a:fillRect/>
          </a:stretch>
        </p:blipFill>
        <p:spPr bwMode="auto">
          <a:xfrm>
            <a:off x="228600" y="152400"/>
            <a:ext cx="8686800" cy="1263650"/>
          </a:xfrm>
          <a:prstGeom prst="rect">
            <a:avLst/>
          </a:prstGeom>
          <a:noFill/>
        </p:spPr>
      </p:pic>
      <p:sp>
        <p:nvSpPr>
          <p:cNvPr id="3080" name="Line 8"/>
          <p:cNvSpPr>
            <a:spLocks noChangeShapeType="1"/>
          </p:cNvSpPr>
          <p:nvPr userDrawn="1"/>
        </p:nvSpPr>
        <p:spPr bwMode="auto">
          <a:xfrm>
            <a:off x="381000" y="3733800"/>
            <a:ext cx="8305800" cy="0"/>
          </a:xfrm>
          <a:prstGeom prst="line">
            <a:avLst/>
          </a:prstGeom>
          <a:noFill/>
          <a:ln w="28575">
            <a:solidFill>
              <a:srgbClr val="FF0000"/>
            </a:solidFill>
            <a:round/>
            <a:headEnd/>
            <a:tailEnd/>
          </a:ln>
          <a:effectLst/>
        </p:spPr>
        <p:txBody>
          <a:bodyPr/>
          <a:lstStyle/>
          <a:p>
            <a:endParaRPr lang="en-US"/>
          </a:p>
        </p:txBody>
      </p:sp>
      <p:pic>
        <p:nvPicPr>
          <p:cNvPr id="3081" name="Picture 9" descr="S_SPC_BNR1_ELEMENT4_1"/>
          <p:cNvPicPr>
            <a:picLocks noChangeAspect="1" noChangeArrowheads="1"/>
          </p:cNvPicPr>
          <p:nvPr userDrawn="1"/>
        </p:nvPicPr>
        <p:blipFill>
          <a:blip r:embed="rId4" cstate="print"/>
          <a:srcRect/>
          <a:stretch>
            <a:fillRect/>
          </a:stretch>
        </p:blipFill>
        <p:spPr bwMode="auto">
          <a:xfrm>
            <a:off x="304800" y="5867400"/>
            <a:ext cx="8534400" cy="7239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February 18, 2011</a:t>
            </a:r>
            <a:endParaRPr lang="en-US"/>
          </a:p>
        </p:txBody>
      </p:sp>
      <p:sp>
        <p:nvSpPr>
          <p:cNvPr id="5" name="Footer Placeholder 4"/>
          <p:cNvSpPr>
            <a:spLocks noGrp="1"/>
          </p:cNvSpPr>
          <p:nvPr>
            <p:ph type="ftr" sz="quarter" idx="11"/>
          </p:nvPr>
        </p:nvSpPr>
        <p:spPr/>
        <p:txBody>
          <a:bodyPr/>
          <a:lstStyle>
            <a:lvl1pPr>
              <a:defRPr/>
            </a:lvl1pPr>
          </a:lstStyle>
          <a:p>
            <a:r>
              <a:rPr lang="en-US"/>
              <a:t>Florida Association of Institutional Research</a:t>
            </a:r>
          </a:p>
        </p:txBody>
      </p:sp>
      <p:sp>
        <p:nvSpPr>
          <p:cNvPr id="6" name="Slide Number Placeholder 5"/>
          <p:cNvSpPr>
            <a:spLocks noGrp="1"/>
          </p:cNvSpPr>
          <p:nvPr>
            <p:ph type="sldNum" sz="quarter" idx="12"/>
          </p:nvPr>
        </p:nvSpPr>
        <p:spPr/>
        <p:txBody>
          <a:bodyPr/>
          <a:lstStyle>
            <a:lvl1pPr>
              <a:defRPr/>
            </a:lvl1pPr>
          </a:lstStyle>
          <a:p>
            <a:fld id="{BD9B6C75-FE9D-44D6-9347-727E74FDE0B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February 18, 2011</a:t>
            </a:r>
            <a:endParaRPr lang="en-US"/>
          </a:p>
        </p:txBody>
      </p:sp>
      <p:sp>
        <p:nvSpPr>
          <p:cNvPr id="5" name="Footer Placeholder 4"/>
          <p:cNvSpPr>
            <a:spLocks noGrp="1"/>
          </p:cNvSpPr>
          <p:nvPr>
            <p:ph type="ftr" sz="quarter" idx="11"/>
          </p:nvPr>
        </p:nvSpPr>
        <p:spPr/>
        <p:txBody>
          <a:bodyPr/>
          <a:lstStyle>
            <a:lvl1pPr>
              <a:defRPr/>
            </a:lvl1pPr>
          </a:lstStyle>
          <a:p>
            <a:r>
              <a:rPr lang="en-US"/>
              <a:t>Florida Association of Institutional Research</a:t>
            </a:r>
          </a:p>
        </p:txBody>
      </p:sp>
      <p:sp>
        <p:nvSpPr>
          <p:cNvPr id="6" name="Slide Number Placeholder 5"/>
          <p:cNvSpPr>
            <a:spLocks noGrp="1"/>
          </p:cNvSpPr>
          <p:nvPr>
            <p:ph type="sldNum" sz="quarter" idx="12"/>
          </p:nvPr>
        </p:nvSpPr>
        <p:spPr/>
        <p:txBody>
          <a:bodyPr/>
          <a:lstStyle>
            <a:lvl1pPr>
              <a:defRPr/>
            </a:lvl1pPr>
          </a:lstStyle>
          <a:p>
            <a:fld id="{DE12D022-AAB2-43F6-93B1-5A7517B844A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February 18, 2011</a:t>
            </a:r>
            <a:endParaRPr lang="en-US"/>
          </a:p>
        </p:txBody>
      </p:sp>
      <p:sp>
        <p:nvSpPr>
          <p:cNvPr id="5" name="Footer Placeholder 4"/>
          <p:cNvSpPr>
            <a:spLocks noGrp="1"/>
          </p:cNvSpPr>
          <p:nvPr>
            <p:ph type="ftr" sz="quarter" idx="11"/>
          </p:nvPr>
        </p:nvSpPr>
        <p:spPr/>
        <p:txBody>
          <a:bodyPr/>
          <a:lstStyle>
            <a:lvl1pPr>
              <a:defRPr/>
            </a:lvl1pPr>
          </a:lstStyle>
          <a:p>
            <a:r>
              <a:rPr lang="en-US"/>
              <a:t>Florida Association of Institutional Research</a:t>
            </a:r>
          </a:p>
        </p:txBody>
      </p:sp>
      <p:sp>
        <p:nvSpPr>
          <p:cNvPr id="6" name="Slide Number Placeholder 5"/>
          <p:cNvSpPr>
            <a:spLocks noGrp="1"/>
          </p:cNvSpPr>
          <p:nvPr>
            <p:ph type="sldNum" sz="quarter" idx="12"/>
          </p:nvPr>
        </p:nvSpPr>
        <p:spPr/>
        <p:txBody>
          <a:bodyPr/>
          <a:lstStyle>
            <a:lvl1pPr>
              <a:defRPr/>
            </a:lvl1pPr>
          </a:lstStyle>
          <a:p>
            <a:fld id="{BF37A376-B104-462D-AB5E-38A55024A70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February 18, 2011</a:t>
            </a:r>
            <a:endParaRPr lang="en-US"/>
          </a:p>
        </p:txBody>
      </p:sp>
      <p:sp>
        <p:nvSpPr>
          <p:cNvPr id="5" name="Footer Placeholder 4"/>
          <p:cNvSpPr>
            <a:spLocks noGrp="1"/>
          </p:cNvSpPr>
          <p:nvPr>
            <p:ph type="ftr" sz="quarter" idx="11"/>
          </p:nvPr>
        </p:nvSpPr>
        <p:spPr/>
        <p:txBody>
          <a:bodyPr/>
          <a:lstStyle>
            <a:lvl1pPr>
              <a:defRPr/>
            </a:lvl1pPr>
          </a:lstStyle>
          <a:p>
            <a:r>
              <a:rPr lang="en-US"/>
              <a:t>Florida Association of Institutional Research</a:t>
            </a:r>
          </a:p>
        </p:txBody>
      </p:sp>
      <p:sp>
        <p:nvSpPr>
          <p:cNvPr id="6" name="Slide Number Placeholder 5"/>
          <p:cNvSpPr>
            <a:spLocks noGrp="1"/>
          </p:cNvSpPr>
          <p:nvPr>
            <p:ph type="sldNum" sz="quarter" idx="12"/>
          </p:nvPr>
        </p:nvSpPr>
        <p:spPr/>
        <p:txBody>
          <a:bodyPr/>
          <a:lstStyle>
            <a:lvl1pPr>
              <a:defRPr/>
            </a:lvl1pPr>
          </a:lstStyle>
          <a:p>
            <a:fld id="{D5205D96-4EC3-4D56-BA1E-9EF333984060}"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February 18, 2011</a:t>
            </a:r>
            <a:endParaRPr lang="en-US"/>
          </a:p>
        </p:txBody>
      </p:sp>
      <p:sp>
        <p:nvSpPr>
          <p:cNvPr id="5" name="Footer Placeholder 4"/>
          <p:cNvSpPr>
            <a:spLocks noGrp="1"/>
          </p:cNvSpPr>
          <p:nvPr>
            <p:ph type="ftr" sz="quarter" idx="11"/>
          </p:nvPr>
        </p:nvSpPr>
        <p:spPr/>
        <p:txBody>
          <a:bodyPr/>
          <a:lstStyle>
            <a:lvl1pPr>
              <a:defRPr/>
            </a:lvl1pPr>
          </a:lstStyle>
          <a:p>
            <a:r>
              <a:rPr lang="en-US"/>
              <a:t>Florida Association of Institutional Research</a:t>
            </a:r>
          </a:p>
        </p:txBody>
      </p:sp>
      <p:sp>
        <p:nvSpPr>
          <p:cNvPr id="6" name="Slide Number Placeholder 5"/>
          <p:cNvSpPr>
            <a:spLocks noGrp="1"/>
          </p:cNvSpPr>
          <p:nvPr>
            <p:ph type="sldNum" sz="quarter" idx="12"/>
          </p:nvPr>
        </p:nvSpPr>
        <p:spPr/>
        <p:txBody>
          <a:bodyPr/>
          <a:lstStyle>
            <a:lvl1pPr>
              <a:defRPr/>
            </a:lvl1pPr>
          </a:lstStyle>
          <a:p>
            <a:fld id="{072BC817-8D75-4ADA-934B-40EBA20D069C}"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February 18, 2011</a:t>
            </a:r>
            <a:endParaRPr lang="en-US"/>
          </a:p>
        </p:txBody>
      </p:sp>
      <p:sp>
        <p:nvSpPr>
          <p:cNvPr id="6" name="Footer Placeholder 5"/>
          <p:cNvSpPr>
            <a:spLocks noGrp="1"/>
          </p:cNvSpPr>
          <p:nvPr>
            <p:ph type="ftr" sz="quarter" idx="11"/>
          </p:nvPr>
        </p:nvSpPr>
        <p:spPr/>
        <p:txBody>
          <a:bodyPr/>
          <a:lstStyle>
            <a:lvl1pPr>
              <a:defRPr/>
            </a:lvl1pPr>
          </a:lstStyle>
          <a:p>
            <a:r>
              <a:rPr lang="en-US"/>
              <a:t>Florida Association of Institutional Research</a:t>
            </a:r>
          </a:p>
        </p:txBody>
      </p:sp>
      <p:sp>
        <p:nvSpPr>
          <p:cNvPr id="7" name="Slide Number Placeholder 6"/>
          <p:cNvSpPr>
            <a:spLocks noGrp="1"/>
          </p:cNvSpPr>
          <p:nvPr>
            <p:ph type="sldNum" sz="quarter" idx="12"/>
          </p:nvPr>
        </p:nvSpPr>
        <p:spPr/>
        <p:txBody>
          <a:bodyPr/>
          <a:lstStyle>
            <a:lvl1pPr>
              <a:defRPr/>
            </a:lvl1pPr>
          </a:lstStyle>
          <a:p>
            <a:fld id="{E31F445B-4F6C-4B31-8799-CEA22AE16D31}"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February 18, 2011</a:t>
            </a:r>
            <a:endParaRPr lang="en-US"/>
          </a:p>
        </p:txBody>
      </p:sp>
      <p:sp>
        <p:nvSpPr>
          <p:cNvPr id="8" name="Footer Placeholder 7"/>
          <p:cNvSpPr>
            <a:spLocks noGrp="1"/>
          </p:cNvSpPr>
          <p:nvPr>
            <p:ph type="ftr" sz="quarter" idx="11"/>
          </p:nvPr>
        </p:nvSpPr>
        <p:spPr/>
        <p:txBody>
          <a:bodyPr/>
          <a:lstStyle>
            <a:lvl1pPr>
              <a:defRPr/>
            </a:lvl1pPr>
          </a:lstStyle>
          <a:p>
            <a:r>
              <a:rPr lang="en-US"/>
              <a:t>Florida Association of Institutional Research</a:t>
            </a:r>
          </a:p>
        </p:txBody>
      </p:sp>
      <p:sp>
        <p:nvSpPr>
          <p:cNvPr id="9" name="Slide Number Placeholder 8"/>
          <p:cNvSpPr>
            <a:spLocks noGrp="1"/>
          </p:cNvSpPr>
          <p:nvPr>
            <p:ph type="sldNum" sz="quarter" idx="12"/>
          </p:nvPr>
        </p:nvSpPr>
        <p:spPr/>
        <p:txBody>
          <a:bodyPr/>
          <a:lstStyle>
            <a:lvl1pPr>
              <a:defRPr/>
            </a:lvl1pPr>
          </a:lstStyle>
          <a:p>
            <a:fld id="{1E9E0DF9-115E-4E9F-8CEC-53C979D5155B}"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February 18, 2011</a:t>
            </a:r>
            <a:endParaRPr lang="en-US"/>
          </a:p>
        </p:txBody>
      </p:sp>
      <p:sp>
        <p:nvSpPr>
          <p:cNvPr id="4" name="Footer Placeholder 3"/>
          <p:cNvSpPr>
            <a:spLocks noGrp="1"/>
          </p:cNvSpPr>
          <p:nvPr>
            <p:ph type="ftr" sz="quarter" idx="11"/>
          </p:nvPr>
        </p:nvSpPr>
        <p:spPr/>
        <p:txBody>
          <a:bodyPr/>
          <a:lstStyle>
            <a:lvl1pPr>
              <a:defRPr/>
            </a:lvl1pPr>
          </a:lstStyle>
          <a:p>
            <a:r>
              <a:rPr lang="en-US"/>
              <a:t>Florida Association of Institutional Research</a:t>
            </a:r>
          </a:p>
        </p:txBody>
      </p:sp>
      <p:sp>
        <p:nvSpPr>
          <p:cNvPr id="5" name="Slide Number Placeholder 4"/>
          <p:cNvSpPr>
            <a:spLocks noGrp="1"/>
          </p:cNvSpPr>
          <p:nvPr>
            <p:ph type="sldNum" sz="quarter" idx="12"/>
          </p:nvPr>
        </p:nvSpPr>
        <p:spPr/>
        <p:txBody>
          <a:bodyPr/>
          <a:lstStyle>
            <a:lvl1pPr>
              <a:defRPr/>
            </a:lvl1pPr>
          </a:lstStyle>
          <a:p>
            <a:fld id="{DFFEC62C-B53D-4B42-BA99-0B7FB0E68C2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February 18, 2011</a:t>
            </a:r>
            <a:endParaRPr lang="en-US"/>
          </a:p>
        </p:txBody>
      </p:sp>
      <p:sp>
        <p:nvSpPr>
          <p:cNvPr id="3" name="Footer Placeholder 2"/>
          <p:cNvSpPr>
            <a:spLocks noGrp="1"/>
          </p:cNvSpPr>
          <p:nvPr>
            <p:ph type="ftr" sz="quarter" idx="11"/>
          </p:nvPr>
        </p:nvSpPr>
        <p:spPr/>
        <p:txBody>
          <a:bodyPr/>
          <a:lstStyle>
            <a:lvl1pPr>
              <a:defRPr/>
            </a:lvl1pPr>
          </a:lstStyle>
          <a:p>
            <a:r>
              <a:rPr lang="en-US"/>
              <a:t>Florida Association of Institutional Research</a:t>
            </a:r>
          </a:p>
        </p:txBody>
      </p:sp>
      <p:sp>
        <p:nvSpPr>
          <p:cNvPr id="4" name="Slide Number Placeholder 3"/>
          <p:cNvSpPr>
            <a:spLocks noGrp="1"/>
          </p:cNvSpPr>
          <p:nvPr>
            <p:ph type="sldNum" sz="quarter" idx="12"/>
          </p:nvPr>
        </p:nvSpPr>
        <p:spPr/>
        <p:txBody>
          <a:bodyPr/>
          <a:lstStyle>
            <a:lvl1pPr>
              <a:defRPr/>
            </a:lvl1pPr>
          </a:lstStyle>
          <a:p>
            <a:fld id="{9C0094EA-7457-48AB-8692-E14AF9504828}"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February 18, 2011</a:t>
            </a:r>
            <a:endParaRPr lang="en-US"/>
          </a:p>
        </p:txBody>
      </p:sp>
      <p:sp>
        <p:nvSpPr>
          <p:cNvPr id="6" name="Footer Placeholder 5"/>
          <p:cNvSpPr>
            <a:spLocks noGrp="1"/>
          </p:cNvSpPr>
          <p:nvPr>
            <p:ph type="ftr" sz="quarter" idx="11"/>
          </p:nvPr>
        </p:nvSpPr>
        <p:spPr/>
        <p:txBody>
          <a:bodyPr/>
          <a:lstStyle>
            <a:lvl1pPr>
              <a:defRPr/>
            </a:lvl1pPr>
          </a:lstStyle>
          <a:p>
            <a:r>
              <a:rPr lang="en-US"/>
              <a:t>Florida Association of Institutional Research</a:t>
            </a:r>
          </a:p>
        </p:txBody>
      </p:sp>
      <p:sp>
        <p:nvSpPr>
          <p:cNvPr id="7" name="Slide Number Placeholder 6"/>
          <p:cNvSpPr>
            <a:spLocks noGrp="1"/>
          </p:cNvSpPr>
          <p:nvPr>
            <p:ph type="sldNum" sz="quarter" idx="12"/>
          </p:nvPr>
        </p:nvSpPr>
        <p:spPr/>
        <p:txBody>
          <a:bodyPr/>
          <a:lstStyle>
            <a:lvl1pPr>
              <a:defRPr/>
            </a:lvl1pPr>
          </a:lstStyle>
          <a:p>
            <a:fld id="{5DF9125C-A98D-4D72-BC0F-BE9F13B8D8E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smtClean="0"/>
              <a:t>February 18, 2011</a:t>
            </a:r>
            <a:endParaRPr lang="en-US" dirty="0"/>
          </a:p>
        </p:txBody>
      </p:sp>
      <p:sp>
        <p:nvSpPr>
          <p:cNvPr id="5" name="Footer Placeholder 4"/>
          <p:cNvSpPr>
            <a:spLocks noGrp="1"/>
          </p:cNvSpPr>
          <p:nvPr>
            <p:ph type="ftr" sz="quarter" idx="11"/>
          </p:nvPr>
        </p:nvSpPr>
        <p:spPr/>
        <p:txBody>
          <a:bodyPr/>
          <a:lstStyle>
            <a:lvl1pPr>
              <a:defRPr/>
            </a:lvl1pPr>
          </a:lstStyle>
          <a:p>
            <a:r>
              <a:rPr lang="en-US"/>
              <a:t>Florida Association of Institutional Research</a:t>
            </a:r>
          </a:p>
        </p:txBody>
      </p:sp>
      <p:sp>
        <p:nvSpPr>
          <p:cNvPr id="6" name="Slide Number Placeholder 5"/>
          <p:cNvSpPr>
            <a:spLocks noGrp="1"/>
          </p:cNvSpPr>
          <p:nvPr>
            <p:ph type="sldNum" sz="quarter" idx="12"/>
          </p:nvPr>
        </p:nvSpPr>
        <p:spPr/>
        <p:txBody>
          <a:bodyPr/>
          <a:lstStyle>
            <a:lvl1pPr>
              <a:defRPr/>
            </a:lvl1pPr>
          </a:lstStyle>
          <a:p>
            <a:fld id="{7DEDB458-65E9-4BE2-8AEF-9E1415323B4F}"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February 18, 2011</a:t>
            </a:r>
            <a:endParaRPr lang="en-US"/>
          </a:p>
        </p:txBody>
      </p:sp>
      <p:sp>
        <p:nvSpPr>
          <p:cNvPr id="6" name="Footer Placeholder 5"/>
          <p:cNvSpPr>
            <a:spLocks noGrp="1"/>
          </p:cNvSpPr>
          <p:nvPr>
            <p:ph type="ftr" sz="quarter" idx="11"/>
          </p:nvPr>
        </p:nvSpPr>
        <p:spPr/>
        <p:txBody>
          <a:bodyPr/>
          <a:lstStyle>
            <a:lvl1pPr>
              <a:defRPr/>
            </a:lvl1pPr>
          </a:lstStyle>
          <a:p>
            <a:r>
              <a:rPr lang="en-US"/>
              <a:t>Florida Association of Institutional Research</a:t>
            </a:r>
          </a:p>
        </p:txBody>
      </p:sp>
      <p:sp>
        <p:nvSpPr>
          <p:cNvPr id="7" name="Slide Number Placeholder 6"/>
          <p:cNvSpPr>
            <a:spLocks noGrp="1"/>
          </p:cNvSpPr>
          <p:nvPr>
            <p:ph type="sldNum" sz="quarter" idx="12"/>
          </p:nvPr>
        </p:nvSpPr>
        <p:spPr/>
        <p:txBody>
          <a:bodyPr/>
          <a:lstStyle>
            <a:lvl1pPr>
              <a:defRPr/>
            </a:lvl1pPr>
          </a:lstStyle>
          <a:p>
            <a:fld id="{5282F1E0-0D99-4E8F-979F-CD7751AA98F0}"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February 18, 2011</a:t>
            </a:r>
            <a:endParaRPr lang="en-US"/>
          </a:p>
        </p:txBody>
      </p:sp>
      <p:sp>
        <p:nvSpPr>
          <p:cNvPr id="5" name="Footer Placeholder 4"/>
          <p:cNvSpPr>
            <a:spLocks noGrp="1"/>
          </p:cNvSpPr>
          <p:nvPr>
            <p:ph type="ftr" sz="quarter" idx="11"/>
          </p:nvPr>
        </p:nvSpPr>
        <p:spPr/>
        <p:txBody>
          <a:bodyPr/>
          <a:lstStyle>
            <a:lvl1pPr>
              <a:defRPr/>
            </a:lvl1pPr>
          </a:lstStyle>
          <a:p>
            <a:r>
              <a:rPr lang="en-US"/>
              <a:t>Florida Association of Institutional Research</a:t>
            </a:r>
          </a:p>
        </p:txBody>
      </p:sp>
      <p:sp>
        <p:nvSpPr>
          <p:cNvPr id="6" name="Slide Number Placeholder 5"/>
          <p:cNvSpPr>
            <a:spLocks noGrp="1"/>
          </p:cNvSpPr>
          <p:nvPr>
            <p:ph type="sldNum" sz="quarter" idx="12"/>
          </p:nvPr>
        </p:nvSpPr>
        <p:spPr/>
        <p:txBody>
          <a:bodyPr/>
          <a:lstStyle>
            <a:lvl1pPr>
              <a:defRPr/>
            </a:lvl1pPr>
          </a:lstStyle>
          <a:p>
            <a:fld id="{272E7900-50ED-456F-A734-764C010B0C9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February 18, 2011</a:t>
            </a:r>
            <a:endParaRPr lang="en-US"/>
          </a:p>
        </p:txBody>
      </p:sp>
      <p:sp>
        <p:nvSpPr>
          <p:cNvPr id="5" name="Footer Placeholder 4"/>
          <p:cNvSpPr>
            <a:spLocks noGrp="1"/>
          </p:cNvSpPr>
          <p:nvPr>
            <p:ph type="ftr" sz="quarter" idx="11"/>
          </p:nvPr>
        </p:nvSpPr>
        <p:spPr/>
        <p:txBody>
          <a:bodyPr/>
          <a:lstStyle>
            <a:lvl1pPr>
              <a:defRPr/>
            </a:lvl1pPr>
          </a:lstStyle>
          <a:p>
            <a:r>
              <a:rPr lang="en-US"/>
              <a:t>Florida Association of Institutional Research</a:t>
            </a:r>
          </a:p>
        </p:txBody>
      </p:sp>
      <p:sp>
        <p:nvSpPr>
          <p:cNvPr id="6" name="Slide Number Placeholder 5"/>
          <p:cNvSpPr>
            <a:spLocks noGrp="1"/>
          </p:cNvSpPr>
          <p:nvPr>
            <p:ph type="sldNum" sz="quarter" idx="12"/>
          </p:nvPr>
        </p:nvSpPr>
        <p:spPr/>
        <p:txBody>
          <a:bodyPr/>
          <a:lstStyle>
            <a:lvl1pPr>
              <a:defRPr/>
            </a:lvl1pPr>
          </a:lstStyle>
          <a:p>
            <a:fld id="{E22C96AF-9EA5-432F-8C04-C225C7C44AD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February 18, 2011</a:t>
            </a:r>
            <a:endParaRPr lang="en-US"/>
          </a:p>
        </p:txBody>
      </p:sp>
      <p:sp>
        <p:nvSpPr>
          <p:cNvPr id="5" name="Footer Placeholder 4"/>
          <p:cNvSpPr>
            <a:spLocks noGrp="1"/>
          </p:cNvSpPr>
          <p:nvPr>
            <p:ph type="ftr" sz="quarter" idx="11"/>
          </p:nvPr>
        </p:nvSpPr>
        <p:spPr/>
        <p:txBody>
          <a:bodyPr/>
          <a:lstStyle>
            <a:lvl1pPr>
              <a:defRPr/>
            </a:lvl1pPr>
          </a:lstStyle>
          <a:p>
            <a:r>
              <a:rPr lang="en-US"/>
              <a:t>Florida Association of Institutional Research</a:t>
            </a:r>
          </a:p>
        </p:txBody>
      </p:sp>
      <p:sp>
        <p:nvSpPr>
          <p:cNvPr id="6" name="Slide Number Placeholder 5"/>
          <p:cNvSpPr>
            <a:spLocks noGrp="1"/>
          </p:cNvSpPr>
          <p:nvPr>
            <p:ph type="sldNum" sz="quarter" idx="12"/>
          </p:nvPr>
        </p:nvSpPr>
        <p:spPr/>
        <p:txBody>
          <a:bodyPr/>
          <a:lstStyle>
            <a:lvl1pPr>
              <a:defRPr/>
            </a:lvl1pPr>
          </a:lstStyle>
          <a:p>
            <a:fld id="{A27869C8-168F-4E0E-BD66-408FC032566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February 18, 2011</a:t>
            </a:r>
            <a:endParaRPr lang="en-US"/>
          </a:p>
        </p:txBody>
      </p:sp>
      <p:sp>
        <p:nvSpPr>
          <p:cNvPr id="6" name="Footer Placeholder 5"/>
          <p:cNvSpPr>
            <a:spLocks noGrp="1"/>
          </p:cNvSpPr>
          <p:nvPr>
            <p:ph type="ftr" sz="quarter" idx="11"/>
          </p:nvPr>
        </p:nvSpPr>
        <p:spPr/>
        <p:txBody>
          <a:bodyPr/>
          <a:lstStyle>
            <a:lvl1pPr>
              <a:defRPr/>
            </a:lvl1pPr>
          </a:lstStyle>
          <a:p>
            <a:r>
              <a:rPr lang="en-US"/>
              <a:t>Florida Association of Institutional Research</a:t>
            </a:r>
          </a:p>
        </p:txBody>
      </p:sp>
      <p:sp>
        <p:nvSpPr>
          <p:cNvPr id="7" name="Slide Number Placeholder 6"/>
          <p:cNvSpPr>
            <a:spLocks noGrp="1"/>
          </p:cNvSpPr>
          <p:nvPr>
            <p:ph type="sldNum" sz="quarter" idx="12"/>
          </p:nvPr>
        </p:nvSpPr>
        <p:spPr/>
        <p:txBody>
          <a:bodyPr/>
          <a:lstStyle>
            <a:lvl1pPr>
              <a:defRPr/>
            </a:lvl1pPr>
          </a:lstStyle>
          <a:p>
            <a:fld id="{FB1AA54E-8320-43A3-B182-12E384E34D1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February 18, 2011</a:t>
            </a:r>
            <a:endParaRPr lang="en-US"/>
          </a:p>
        </p:txBody>
      </p:sp>
      <p:sp>
        <p:nvSpPr>
          <p:cNvPr id="8" name="Footer Placeholder 7"/>
          <p:cNvSpPr>
            <a:spLocks noGrp="1"/>
          </p:cNvSpPr>
          <p:nvPr>
            <p:ph type="ftr" sz="quarter" idx="11"/>
          </p:nvPr>
        </p:nvSpPr>
        <p:spPr/>
        <p:txBody>
          <a:bodyPr/>
          <a:lstStyle>
            <a:lvl1pPr>
              <a:defRPr/>
            </a:lvl1pPr>
          </a:lstStyle>
          <a:p>
            <a:r>
              <a:rPr lang="en-US"/>
              <a:t>Florida Association of Institutional Research</a:t>
            </a:r>
          </a:p>
        </p:txBody>
      </p:sp>
      <p:sp>
        <p:nvSpPr>
          <p:cNvPr id="9" name="Slide Number Placeholder 8"/>
          <p:cNvSpPr>
            <a:spLocks noGrp="1"/>
          </p:cNvSpPr>
          <p:nvPr>
            <p:ph type="sldNum" sz="quarter" idx="12"/>
          </p:nvPr>
        </p:nvSpPr>
        <p:spPr/>
        <p:txBody>
          <a:bodyPr/>
          <a:lstStyle>
            <a:lvl1pPr>
              <a:defRPr/>
            </a:lvl1pPr>
          </a:lstStyle>
          <a:p>
            <a:fld id="{ECD899BF-020B-40C2-A913-62FFD77A090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February 18, 2011</a:t>
            </a:r>
            <a:endParaRPr lang="en-US"/>
          </a:p>
        </p:txBody>
      </p:sp>
      <p:sp>
        <p:nvSpPr>
          <p:cNvPr id="4" name="Footer Placeholder 3"/>
          <p:cNvSpPr>
            <a:spLocks noGrp="1"/>
          </p:cNvSpPr>
          <p:nvPr>
            <p:ph type="ftr" sz="quarter" idx="11"/>
          </p:nvPr>
        </p:nvSpPr>
        <p:spPr/>
        <p:txBody>
          <a:bodyPr/>
          <a:lstStyle>
            <a:lvl1pPr>
              <a:defRPr/>
            </a:lvl1pPr>
          </a:lstStyle>
          <a:p>
            <a:r>
              <a:rPr lang="en-US"/>
              <a:t>Florida Association of Institutional Research</a:t>
            </a:r>
          </a:p>
        </p:txBody>
      </p:sp>
      <p:sp>
        <p:nvSpPr>
          <p:cNvPr id="5" name="Slide Number Placeholder 4"/>
          <p:cNvSpPr>
            <a:spLocks noGrp="1"/>
          </p:cNvSpPr>
          <p:nvPr>
            <p:ph type="sldNum" sz="quarter" idx="12"/>
          </p:nvPr>
        </p:nvSpPr>
        <p:spPr/>
        <p:txBody>
          <a:bodyPr/>
          <a:lstStyle>
            <a:lvl1pPr>
              <a:defRPr/>
            </a:lvl1pPr>
          </a:lstStyle>
          <a:p>
            <a:fld id="{3DC8DD30-ED67-4662-A9A5-DE9E37E7E35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February 18, 2011</a:t>
            </a:r>
            <a:endParaRPr lang="en-US"/>
          </a:p>
        </p:txBody>
      </p:sp>
      <p:sp>
        <p:nvSpPr>
          <p:cNvPr id="3" name="Footer Placeholder 2"/>
          <p:cNvSpPr>
            <a:spLocks noGrp="1"/>
          </p:cNvSpPr>
          <p:nvPr>
            <p:ph type="ftr" sz="quarter" idx="11"/>
          </p:nvPr>
        </p:nvSpPr>
        <p:spPr/>
        <p:txBody>
          <a:bodyPr/>
          <a:lstStyle>
            <a:lvl1pPr>
              <a:defRPr/>
            </a:lvl1pPr>
          </a:lstStyle>
          <a:p>
            <a:r>
              <a:rPr lang="en-US"/>
              <a:t>Florida Association of Institutional Research</a:t>
            </a:r>
          </a:p>
        </p:txBody>
      </p:sp>
      <p:sp>
        <p:nvSpPr>
          <p:cNvPr id="4" name="Slide Number Placeholder 3"/>
          <p:cNvSpPr>
            <a:spLocks noGrp="1"/>
          </p:cNvSpPr>
          <p:nvPr>
            <p:ph type="sldNum" sz="quarter" idx="12"/>
          </p:nvPr>
        </p:nvSpPr>
        <p:spPr/>
        <p:txBody>
          <a:bodyPr/>
          <a:lstStyle>
            <a:lvl1pPr>
              <a:defRPr/>
            </a:lvl1pPr>
          </a:lstStyle>
          <a:p>
            <a:fld id="{571C031F-0005-46AC-84CA-432FCF02664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February 18, 2011</a:t>
            </a:r>
            <a:endParaRPr lang="en-US"/>
          </a:p>
        </p:txBody>
      </p:sp>
      <p:sp>
        <p:nvSpPr>
          <p:cNvPr id="6" name="Footer Placeholder 5"/>
          <p:cNvSpPr>
            <a:spLocks noGrp="1"/>
          </p:cNvSpPr>
          <p:nvPr>
            <p:ph type="ftr" sz="quarter" idx="11"/>
          </p:nvPr>
        </p:nvSpPr>
        <p:spPr/>
        <p:txBody>
          <a:bodyPr/>
          <a:lstStyle>
            <a:lvl1pPr>
              <a:defRPr/>
            </a:lvl1pPr>
          </a:lstStyle>
          <a:p>
            <a:r>
              <a:rPr lang="en-US"/>
              <a:t>Florida Association of Institutional Research</a:t>
            </a:r>
          </a:p>
        </p:txBody>
      </p:sp>
      <p:sp>
        <p:nvSpPr>
          <p:cNvPr id="7" name="Slide Number Placeholder 6"/>
          <p:cNvSpPr>
            <a:spLocks noGrp="1"/>
          </p:cNvSpPr>
          <p:nvPr>
            <p:ph type="sldNum" sz="quarter" idx="12"/>
          </p:nvPr>
        </p:nvSpPr>
        <p:spPr/>
        <p:txBody>
          <a:bodyPr/>
          <a:lstStyle>
            <a:lvl1pPr>
              <a:defRPr/>
            </a:lvl1pPr>
          </a:lstStyle>
          <a:p>
            <a:fld id="{3A510465-DA4D-4F46-B881-048FE310D3B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February 18, 2011</a:t>
            </a:r>
            <a:endParaRPr lang="en-US"/>
          </a:p>
        </p:txBody>
      </p:sp>
      <p:sp>
        <p:nvSpPr>
          <p:cNvPr id="6" name="Footer Placeholder 5"/>
          <p:cNvSpPr>
            <a:spLocks noGrp="1"/>
          </p:cNvSpPr>
          <p:nvPr>
            <p:ph type="ftr" sz="quarter" idx="11"/>
          </p:nvPr>
        </p:nvSpPr>
        <p:spPr/>
        <p:txBody>
          <a:bodyPr/>
          <a:lstStyle>
            <a:lvl1pPr>
              <a:defRPr/>
            </a:lvl1pPr>
          </a:lstStyle>
          <a:p>
            <a:r>
              <a:rPr lang="en-US"/>
              <a:t>Florida Association of Institutional Research</a:t>
            </a:r>
          </a:p>
        </p:txBody>
      </p:sp>
      <p:sp>
        <p:nvSpPr>
          <p:cNvPr id="7" name="Slide Number Placeholder 6"/>
          <p:cNvSpPr>
            <a:spLocks noGrp="1"/>
          </p:cNvSpPr>
          <p:nvPr>
            <p:ph type="sldNum" sz="quarter" idx="12"/>
          </p:nvPr>
        </p:nvSpPr>
        <p:spPr/>
        <p:txBody>
          <a:bodyPr/>
          <a:lstStyle>
            <a:lvl1pPr>
              <a:defRPr/>
            </a:lvl1pPr>
          </a:lstStyle>
          <a:p>
            <a:fld id="{770F1BED-2D1B-4AA3-A5AF-20F76E01358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304800"/>
            <a:ext cx="7010400" cy="1020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828800"/>
            <a:ext cx="82296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1905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99"/>
                </a:solidFill>
              </a:defRPr>
            </a:lvl1pPr>
          </a:lstStyle>
          <a:p>
            <a:r>
              <a:rPr lang="en-US" smtClean="0"/>
              <a:t>February 18, 2011</a:t>
            </a:r>
            <a:endParaRPr lang="en-US"/>
          </a:p>
        </p:txBody>
      </p:sp>
      <p:sp>
        <p:nvSpPr>
          <p:cNvPr id="1029" name="Rectangle 5"/>
          <p:cNvSpPr>
            <a:spLocks noGrp="1" noChangeArrowheads="1"/>
          </p:cNvSpPr>
          <p:nvPr>
            <p:ph type="ftr" sz="quarter" idx="3"/>
          </p:nvPr>
        </p:nvSpPr>
        <p:spPr bwMode="auto">
          <a:xfrm>
            <a:off x="2362200" y="6248400"/>
            <a:ext cx="5257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99"/>
                </a:solidFill>
              </a:defRPr>
            </a:lvl1pPr>
          </a:lstStyle>
          <a:p>
            <a:r>
              <a:rPr lang="en-US"/>
              <a:t>Florida Association of Institutional Research</a:t>
            </a:r>
          </a:p>
        </p:txBody>
      </p:sp>
      <p:sp>
        <p:nvSpPr>
          <p:cNvPr id="1030" name="Rectangle 6"/>
          <p:cNvSpPr>
            <a:spLocks noGrp="1" noChangeArrowheads="1"/>
          </p:cNvSpPr>
          <p:nvPr>
            <p:ph type="sldNum" sz="quarter" idx="4"/>
          </p:nvPr>
        </p:nvSpPr>
        <p:spPr bwMode="auto">
          <a:xfrm>
            <a:off x="7696200" y="6248400"/>
            <a:ext cx="990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99"/>
                </a:solidFill>
              </a:defRPr>
            </a:lvl1pPr>
          </a:lstStyle>
          <a:p>
            <a:fld id="{65B23C1D-DA32-43A3-8854-AE6D5D6E5DD6}" type="slidenum">
              <a:rPr lang="en-US"/>
              <a:pPr/>
              <a:t>‹#›</a:t>
            </a:fld>
            <a:endParaRPr lang="en-US"/>
          </a:p>
        </p:txBody>
      </p:sp>
      <p:sp>
        <p:nvSpPr>
          <p:cNvPr id="1036" name="Text Box 12"/>
          <p:cNvSpPr txBox="1">
            <a:spLocks noChangeArrowheads="1"/>
          </p:cNvSpPr>
          <p:nvPr userDrawn="1"/>
        </p:nvSpPr>
        <p:spPr bwMode="auto">
          <a:xfrm>
            <a:off x="5562600" y="2667000"/>
            <a:ext cx="13716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1039" name="Picture 15" descr="S_SPC_BNR1_ELEMENT4_1"/>
          <p:cNvPicPr>
            <a:picLocks noChangeAspect="1" noChangeArrowheads="1"/>
          </p:cNvPicPr>
          <p:nvPr userDrawn="1"/>
        </p:nvPicPr>
        <p:blipFill>
          <a:blip r:embed="rId13" cstate="print"/>
          <a:srcRect/>
          <a:stretch>
            <a:fillRect/>
          </a:stretch>
        </p:blipFill>
        <p:spPr bwMode="auto">
          <a:xfrm>
            <a:off x="228600" y="1371600"/>
            <a:ext cx="8458200" cy="381000"/>
          </a:xfrm>
          <a:prstGeom prst="rect">
            <a:avLst/>
          </a:prstGeom>
          <a:noFill/>
        </p:spPr>
      </p:pic>
      <p:sp>
        <p:nvSpPr>
          <p:cNvPr id="1041" name="Line 17"/>
          <p:cNvSpPr>
            <a:spLocks noChangeShapeType="1"/>
          </p:cNvSpPr>
          <p:nvPr userDrawn="1"/>
        </p:nvSpPr>
        <p:spPr bwMode="auto">
          <a:xfrm>
            <a:off x="304800" y="6172200"/>
            <a:ext cx="8534400" cy="0"/>
          </a:xfrm>
          <a:prstGeom prst="line">
            <a:avLst/>
          </a:prstGeom>
          <a:noFill/>
          <a:ln w="38100">
            <a:solidFill>
              <a:srgbClr val="CC0000"/>
            </a:solidFill>
            <a:round/>
            <a:headEnd/>
            <a:tailEnd/>
          </a:ln>
          <a:effectLst/>
        </p:spPr>
        <p:txBody>
          <a:bodyPr/>
          <a:lstStyle/>
          <a:p>
            <a:endParaRPr lang="en-US"/>
          </a:p>
        </p:txBody>
      </p:sp>
      <p:sp>
        <p:nvSpPr>
          <p:cNvPr id="1042" name="Text Box 18"/>
          <p:cNvSpPr txBox="1">
            <a:spLocks noChangeArrowheads="1"/>
          </p:cNvSpPr>
          <p:nvPr userDrawn="1"/>
        </p:nvSpPr>
        <p:spPr bwMode="auto">
          <a:xfrm>
            <a:off x="228600" y="1371600"/>
            <a:ext cx="8458200" cy="366713"/>
          </a:xfrm>
          <a:prstGeom prst="rect">
            <a:avLst/>
          </a:prstGeom>
          <a:noFill/>
          <a:ln w="9525">
            <a:noFill/>
            <a:miter lim="800000"/>
            <a:headEnd/>
            <a:tailEnd/>
          </a:ln>
          <a:effectLst/>
        </p:spPr>
        <p:txBody>
          <a:bodyPr>
            <a:spAutoFit/>
          </a:bodyPr>
          <a:lstStyle/>
          <a:p>
            <a:pPr>
              <a:spcBef>
                <a:spcPct val="50000"/>
              </a:spcBef>
            </a:pPr>
            <a:r>
              <a:rPr lang="en-US" b="1" dirty="0">
                <a:solidFill>
                  <a:schemeClr val="bg1"/>
                </a:solidFill>
              </a:rPr>
              <a:t>FAIR </a:t>
            </a:r>
            <a:r>
              <a:rPr lang="en-US" b="1" dirty="0" smtClean="0">
                <a:solidFill>
                  <a:schemeClr val="bg1"/>
                </a:solidFill>
              </a:rPr>
              <a:t>2011 </a:t>
            </a:r>
            <a:r>
              <a:rPr lang="en-US" b="1" dirty="0">
                <a:solidFill>
                  <a:schemeClr val="bg1"/>
                </a:solidFill>
              </a:rPr>
              <a:t>Conference                                                               February </a:t>
            </a:r>
            <a:r>
              <a:rPr lang="en-US" b="1" dirty="0" smtClean="0">
                <a:solidFill>
                  <a:schemeClr val="bg1"/>
                </a:solidFill>
              </a:rPr>
              <a:t>2011         </a:t>
            </a:r>
            <a:endParaRPr lang="en-US" b="1" i="1" dirty="0">
              <a:solidFill>
                <a:schemeClr val="bg1"/>
              </a:solidFill>
            </a:endParaRPr>
          </a:p>
        </p:txBody>
      </p:sp>
      <p:pic>
        <p:nvPicPr>
          <p:cNvPr id="1043" name="Picture 19" descr="SPC Seal Clean"/>
          <p:cNvPicPr>
            <a:picLocks noChangeAspect="1" noChangeArrowheads="1"/>
          </p:cNvPicPr>
          <p:nvPr userDrawn="1"/>
        </p:nvPicPr>
        <p:blipFill>
          <a:blip r:embed="rId14" cstate="print"/>
          <a:srcRect/>
          <a:stretch>
            <a:fillRect/>
          </a:stretch>
        </p:blipFill>
        <p:spPr bwMode="auto">
          <a:xfrm>
            <a:off x="228600" y="152400"/>
            <a:ext cx="1143000" cy="11430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hdr="0"/>
  <p:txStyles>
    <p:titleStyle>
      <a:lvl1pPr algn="ctr" rtl="0" fontAlgn="base">
        <a:spcBef>
          <a:spcPct val="0"/>
        </a:spcBef>
        <a:spcAft>
          <a:spcPct val="0"/>
        </a:spcAft>
        <a:defRPr sz="4400">
          <a:solidFill>
            <a:srgbClr val="000099"/>
          </a:solidFill>
          <a:latin typeface="+mj-lt"/>
          <a:ea typeface="+mj-ea"/>
          <a:cs typeface="+mj-cs"/>
        </a:defRPr>
      </a:lvl1pPr>
      <a:lvl2pPr algn="ctr" rtl="0" fontAlgn="base">
        <a:spcBef>
          <a:spcPct val="0"/>
        </a:spcBef>
        <a:spcAft>
          <a:spcPct val="0"/>
        </a:spcAft>
        <a:defRPr sz="4400">
          <a:solidFill>
            <a:srgbClr val="000099"/>
          </a:solidFill>
          <a:latin typeface="Arial" charset="0"/>
        </a:defRPr>
      </a:lvl2pPr>
      <a:lvl3pPr algn="ctr" rtl="0" fontAlgn="base">
        <a:spcBef>
          <a:spcPct val="0"/>
        </a:spcBef>
        <a:spcAft>
          <a:spcPct val="0"/>
        </a:spcAft>
        <a:defRPr sz="4400">
          <a:solidFill>
            <a:srgbClr val="000099"/>
          </a:solidFill>
          <a:latin typeface="Arial" charset="0"/>
        </a:defRPr>
      </a:lvl3pPr>
      <a:lvl4pPr algn="ctr" rtl="0" fontAlgn="base">
        <a:spcBef>
          <a:spcPct val="0"/>
        </a:spcBef>
        <a:spcAft>
          <a:spcPct val="0"/>
        </a:spcAft>
        <a:defRPr sz="4400">
          <a:solidFill>
            <a:srgbClr val="000099"/>
          </a:solidFill>
          <a:latin typeface="Arial" charset="0"/>
        </a:defRPr>
      </a:lvl4pPr>
      <a:lvl5pPr algn="ctr" rtl="0" fontAlgn="base">
        <a:spcBef>
          <a:spcPct val="0"/>
        </a:spcBef>
        <a:spcAft>
          <a:spcPct val="0"/>
        </a:spcAft>
        <a:defRPr sz="4400">
          <a:solidFill>
            <a:srgbClr val="000099"/>
          </a:solidFill>
          <a:latin typeface="Arial" charset="0"/>
        </a:defRPr>
      </a:lvl5pPr>
      <a:lvl6pPr marL="457200" algn="ctr" rtl="0" fontAlgn="base">
        <a:spcBef>
          <a:spcPct val="0"/>
        </a:spcBef>
        <a:spcAft>
          <a:spcPct val="0"/>
        </a:spcAft>
        <a:defRPr sz="4400">
          <a:solidFill>
            <a:srgbClr val="000099"/>
          </a:solidFill>
          <a:latin typeface="Arial" charset="0"/>
        </a:defRPr>
      </a:lvl6pPr>
      <a:lvl7pPr marL="914400" algn="ctr" rtl="0" fontAlgn="base">
        <a:spcBef>
          <a:spcPct val="0"/>
        </a:spcBef>
        <a:spcAft>
          <a:spcPct val="0"/>
        </a:spcAft>
        <a:defRPr sz="4400">
          <a:solidFill>
            <a:srgbClr val="000099"/>
          </a:solidFill>
          <a:latin typeface="Arial" charset="0"/>
        </a:defRPr>
      </a:lvl7pPr>
      <a:lvl8pPr marL="1371600" algn="ctr" rtl="0" fontAlgn="base">
        <a:spcBef>
          <a:spcPct val="0"/>
        </a:spcBef>
        <a:spcAft>
          <a:spcPct val="0"/>
        </a:spcAft>
        <a:defRPr sz="4400">
          <a:solidFill>
            <a:srgbClr val="000099"/>
          </a:solidFill>
          <a:latin typeface="Arial" charset="0"/>
        </a:defRPr>
      </a:lvl8pPr>
      <a:lvl9pPr marL="1828800" algn="ctr" rtl="0" fontAlgn="base">
        <a:spcBef>
          <a:spcPct val="0"/>
        </a:spcBef>
        <a:spcAft>
          <a:spcPct val="0"/>
        </a:spcAft>
        <a:defRPr sz="4400">
          <a:solidFill>
            <a:srgbClr val="000099"/>
          </a:solidFill>
          <a:latin typeface="Arial" charset="0"/>
        </a:defRPr>
      </a:lvl9pPr>
    </p:titleStyle>
    <p:bodyStyle>
      <a:lvl1pPr marL="342900" indent="-342900" algn="l" rtl="0" fontAlgn="base">
        <a:spcBef>
          <a:spcPct val="20000"/>
        </a:spcBef>
        <a:spcAft>
          <a:spcPct val="0"/>
        </a:spcAft>
        <a:buClr>
          <a:srgbClr val="000099"/>
        </a:buClr>
        <a:buFont typeface="Wingdings" pitchFamily="2" charset="2"/>
        <a:buChar char="Ø"/>
        <a:defRPr sz="3200">
          <a:solidFill>
            <a:schemeClr val="tx1"/>
          </a:solidFill>
          <a:latin typeface="+mn-lt"/>
          <a:ea typeface="+mn-ea"/>
          <a:cs typeface="+mn-cs"/>
        </a:defRPr>
      </a:lvl1pPr>
      <a:lvl2pPr marL="742950" indent="-285750" algn="l" rtl="0" fontAlgn="base">
        <a:spcBef>
          <a:spcPct val="20000"/>
        </a:spcBef>
        <a:spcAft>
          <a:spcPct val="0"/>
        </a:spcAft>
        <a:buClr>
          <a:srgbClr val="000099"/>
        </a:buClr>
        <a:buFont typeface="Wingdings" pitchFamily="2" charset="2"/>
        <a:buChar char="Ø"/>
        <a:defRPr sz="2800">
          <a:solidFill>
            <a:schemeClr val="tx1"/>
          </a:solidFill>
          <a:latin typeface="+mn-lt"/>
        </a:defRPr>
      </a:lvl2pPr>
      <a:lvl3pPr marL="1143000" indent="-228600" algn="l" rtl="0" fontAlgn="base">
        <a:spcBef>
          <a:spcPct val="20000"/>
        </a:spcBef>
        <a:spcAft>
          <a:spcPct val="0"/>
        </a:spcAft>
        <a:buClr>
          <a:srgbClr val="000099"/>
        </a:buClr>
        <a:buFont typeface="Wingdings" pitchFamily="2" charset="2"/>
        <a:buChar char="Ø"/>
        <a:defRPr sz="2400">
          <a:solidFill>
            <a:schemeClr val="tx1"/>
          </a:solidFill>
          <a:latin typeface="+mn-lt"/>
        </a:defRPr>
      </a:lvl3pPr>
      <a:lvl4pPr marL="1600200" indent="-228600" algn="l" rtl="0" fontAlgn="base">
        <a:spcBef>
          <a:spcPct val="20000"/>
        </a:spcBef>
        <a:spcAft>
          <a:spcPct val="0"/>
        </a:spcAft>
        <a:buClr>
          <a:srgbClr val="000099"/>
        </a:buClr>
        <a:buFont typeface="Wingdings" pitchFamily="2" charset="2"/>
        <a:buChar char="Ø"/>
        <a:defRPr sz="2000">
          <a:solidFill>
            <a:schemeClr val="tx1"/>
          </a:solidFill>
          <a:latin typeface="+mn-lt"/>
        </a:defRPr>
      </a:lvl4pPr>
      <a:lvl5pPr marL="2057400" indent="-228600" algn="l" rtl="0" fontAlgn="base">
        <a:spcBef>
          <a:spcPct val="20000"/>
        </a:spcBef>
        <a:spcAft>
          <a:spcPct val="0"/>
        </a:spcAft>
        <a:buClr>
          <a:srgbClr val="000099"/>
        </a:buClr>
        <a:buFont typeface="Wingdings" pitchFamily="2" charset="2"/>
        <a:buChar char="Ø"/>
        <a:defRPr sz="2000">
          <a:solidFill>
            <a:schemeClr val="tx1"/>
          </a:solidFill>
          <a:latin typeface="+mn-lt"/>
        </a:defRPr>
      </a:lvl5pPr>
      <a:lvl6pPr marL="2514600" indent="-228600" algn="l" rtl="0" fontAlgn="base">
        <a:spcBef>
          <a:spcPct val="20000"/>
        </a:spcBef>
        <a:spcAft>
          <a:spcPct val="0"/>
        </a:spcAft>
        <a:buClr>
          <a:srgbClr val="000099"/>
        </a:buClr>
        <a:buFont typeface="Wingdings" pitchFamily="2" charset="2"/>
        <a:buChar char="Ø"/>
        <a:defRPr sz="2000">
          <a:solidFill>
            <a:schemeClr val="tx1"/>
          </a:solidFill>
          <a:latin typeface="+mn-lt"/>
        </a:defRPr>
      </a:lvl6pPr>
      <a:lvl7pPr marL="2971800" indent="-228600" algn="l" rtl="0" fontAlgn="base">
        <a:spcBef>
          <a:spcPct val="20000"/>
        </a:spcBef>
        <a:spcAft>
          <a:spcPct val="0"/>
        </a:spcAft>
        <a:buClr>
          <a:srgbClr val="000099"/>
        </a:buClr>
        <a:buFont typeface="Wingdings" pitchFamily="2" charset="2"/>
        <a:buChar char="Ø"/>
        <a:defRPr sz="2000">
          <a:solidFill>
            <a:schemeClr val="tx1"/>
          </a:solidFill>
          <a:latin typeface="+mn-lt"/>
        </a:defRPr>
      </a:lvl7pPr>
      <a:lvl8pPr marL="3429000" indent="-228600" algn="l" rtl="0" fontAlgn="base">
        <a:spcBef>
          <a:spcPct val="20000"/>
        </a:spcBef>
        <a:spcAft>
          <a:spcPct val="0"/>
        </a:spcAft>
        <a:buClr>
          <a:srgbClr val="000099"/>
        </a:buClr>
        <a:buFont typeface="Wingdings" pitchFamily="2" charset="2"/>
        <a:buChar char="Ø"/>
        <a:defRPr sz="2000">
          <a:solidFill>
            <a:schemeClr val="tx1"/>
          </a:solidFill>
          <a:latin typeface="+mn-lt"/>
        </a:defRPr>
      </a:lvl8pPr>
      <a:lvl9pPr marL="3886200" indent="-228600" algn="l" rtl="0" fontAlgn="base">
        <a:spcBef>
          <a:spcPct val="20000"/>
        </a:spcBef>
        <a:spcAft>
          <a:spcPct val="0"/>
        </a:spcAft>
        <a:buClr>
          <a:srgbClr val="000099"/>
        </a:buClr>
        <a:buFont typeface="Wingdings" pitchFamily="2" charset="2"/>
        <a:buChar char="Ø"/>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n-US" smtClean="0"/>
              <a:t>February 18, 2011</a:t>
            </a:r>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Florida Association of Institutional Research</a:t>
            </a:r>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FAC48D2-8636-4EDC-B0FF-3FA2905422C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Ortiz.mary@spcollege.edu" TargetMode="External"/><Relationship Id="rId2" Type="http://schemas.openxmlformats.org/officeDocument/2006/relationships/hyperlink" Target="https://angel.spcollege.edu/section/default.asp?id=General_Education_Outcomes_Assessmen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ortiz.mary@spcollege.ed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subTitle" idx="1"/>
          </p:nvPr>
        </p:nvSpPr>
        <p:spPr>
          <a:xfrm>
            <a:off x="533400" y="3886200"/>
            <a:ext cx="7848600" cy="1752600"/>
          </a:xfrm>
        </p:spPr>
        <p:txBody>
          <a:bodyPr/>
          <a:lstStyle/>
          <a:p>
            <a:r>
              <a:rPr lang="en-US" b="1" dirty="0" smtClean="0">
                <a:latin typeface="Georgia" pitchFamily="18" charset="0"/>
              </a:rPr>
              <a:t>General Education </a:t>
            </a:r>
          </a:p>
          <a:p>
            <a:r>
              <a:rPr lang="en-US" b="1" dirty="0" smtClean="0">
                <a:latin typeface="Georgia" pitchFamily="18" charset="0"/>
              </a:rPr>
              <a:t>Institutional Assessment</a:t>
            </a:r>
            <a:endParaRPr lang="en-US" dirty="0" smtClean="0">
              <a:latin typeface="Georgia" pitchFamily="18" charset="0"/>
            </a:endParaRPr>
          </a:p>
          <a:p>
            <a:endParaRPr lang="en-US" i="0" dirty="0"/>
          </a:p>
        </p:txBody>
      </p:sp>
      <p:sp>
        <p:nvSpPr>
          <p:cNvPr id="75780" name="Text Box 4"/>
          <p:cNvSpPr txBox="1">
            <a:spLocks noChangeArrowheads="1"/>
          </p:cNvSpPr>
          <p:nvPr/>
        </p:nvSpPr>
        <p:spPr bwMode="auto">
          <a:xfrm>
            <a:off x="3657600" y="5791200"/>
            <a:ext cx="5105400" cy="762000"/>
          </a:xfrm>
          <a:prstGeom prst="rect">
            <a:avLst/>
          </a:prstGeom>
          <a:noFill/>
          <a:ln w="9525">
            <a:noFill/>
            <a:miter lim="800000"/>
            <a:headEnd/>
            <a:tailEnd/>
          </a:ln>
          <a:effectLst/>
        </p:spPr>
        <p:txBody>
          <a:bodyPr>
            <a:spAutoFit/>
          </a:bodyPr>
          <a:lstStyle/>
          <a:p>
            <a:pPr algn="r">
              <a:spcBef>
                <a:spcPct val="50000"/>
              </a:spcBef>
            </a:pPr>
            <a:r>
              <a:rPr lang="en-US" sz="4400" b="1" dirty="0">
                <a:solidFill>
                  <a:schemeClr val="bg1"/>
                </a:solidFill>
                <a:latin typeface="Georgia" pitchFamily="18" charset="0"/>
              </a:rPr>
              <a:t>February </a:t>
            </a:r>
            <a:r>
              <a:rPr lang="en-US" sz="4400" b="1" dirty="0" smtClean="0">
                <a:solidFill>
                  <a:schemeClr val="bg1"/>
                </a:solidFill>
                <a:latin typeface="Georgia" pitchFamily="18" charset="0"/>
              </a:rPr>
              <a:t>2011</a:t>
            </a:r>
            <a:endParaRPr lang="en-US" sz="4400" b="1" dirty="0">
              <a:solidFill>
                <a:schemeClr val="bg1"/>
              </a:solidFill>
              <a:latin typeface="Georgia" pitchFamily="18" charset="0"/>
            </a:endParaRPr>
          </a:p>
        </p:txBody>
      </p:sp>
      <p:sp>
        <p:nvSpPr>
          <p:cNvPr id="75782" name="Rectangle 6"/>
          <p:cNvSpPr>
            <a:spLocks noChangeArrowheads="1"/>
          </p:cNvSpPr>
          <p:nvPr/>
        </p:nvSpPr>
        <p:spPr bwMode="auto">
          <a:xfrm>
            <a:off x="228600" y="1905000"/>
            <a:ext cx="8610600" cy="1219200"/>
          </a:xfrm>
          <a:prstGeom prst="rect">
            <a:avLst/>
          </a:prstGeom>
          <a:noFill/>
          <a:ln w="9525">
            <a:noFill/>
            <a:miter lim="800000"/>
            <a:headEnd/>
            <a:tailEnd/>
          </a:ln>
          <a:effectLst/>
        </p:spPr>
        <p:txBody>
          <a:bodyPr/>
          <a:lstStyle/>
          <a:p>
            <a:pPr algn="ctr">
              <a:lnSpc>
                <a:spcPct val="80000"/>
              </a:lnSpc>
            </a:pPr>
            <a:r>
              <a:rPr lang="en-US" sz="2800" b="1" dirty="0">
                <a:solidFill>
                  <a:srgbClr val="40568B"/>
                </a:solidFill>
              </a:rPr>
              <a:t>Florida Association of Institutional Research</a:t>
            </a:r>
          </a:p>
          <a:p>
            <a:pPr algn="ctr">
              <a:lnSpc>
                <a:spcPct val="80000"/>
              </a:lnSpc>
            </a:pPr>
            <a:endParaRPr lang="en-US" sz="2800" b="1" dirty="0" smtClean="0">
              <a:solidFill>
                <a:srgbClr val="40568B"/>
              </a:solidFill>
            </a:endParaRPr>
          </a:p>
          <a:p>
            <a:pPr algn="ctr">
              <a:lnSpc>
                <a:spcPct val="80000"/>
              </a:lnSpc>
            </a:pPr>
            <a:r>
              <a:rPr lang="en-US" sz="2800" b="1" dirty="0" smtClean="0">
                <a:solidFill>
                  <a:srgbClr val="40568B"/>
                </a:solidFill>
              </a:rPr>
              <a:t>2011 </a:t>
            </a:r>
            <a:r>
              <a:rPr lang="en-US" sz="2800" b="1" dirty="0">
                <a:solidFill>
                  <a:srgbClr val="40568B"/>
                </a:solidFill>
              </a:rPr>
              <a:t>Annual Conference</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Background</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dirty="0" smtClean="0"/>
              <a:t>Previous model was primarily course-based and may not have reflected the knowledge level of a traditional graduate at time of completion</a:t>
            </a:r>
          </a:p>
          <a:p>
            <a:pPr>
              <a:buFont typeface="Wingdings" pitchFamily="2" charset="2"/>
              <a:buChar char="§"/>
            </a:pPr>
            <a:r>
              <a:rPr lang="en-US" dirty="0" smtClean="0"/>
              <a:t>Discipline specific assessments sometimes consisted of only a few imbedded items and were not consistently administered across classes</a:t>
            </a:r>
            <a:endParaRPr lang="en-US" dirty="0"/>
          </a:p>
        </p:txBody>
      </p:sp>
      <p:sp>
        <p:nvSpPr>
          <p:cNvPr id="4" name="Date Placeholder 3"/>
          <p:cNvSpPr>
            <a:spLocks noGrp="1"/>
          </p:cNvSpPr>
          <p:nvPr>
            <p:ph type="dt" sz="half" idx="10"/>
          </p:nvPr>
        </p:nvSpPr>
        <p:spPr/>
        <p:txBody>
          <a:bodyPr/>
          <a:lstStyle/>
          <a:p>
            <a:r>
              <a:rPr lang="en-US" smtClean="0"/>
              <a:t>February 18, 2011</a:t>
            </a:r>
            <a:endParaRPr lang="en-US" dirty="0"/>
          </a:p>
        </p:txBody>
      </p:sp>
      <p:sp>
        <p:nvSpPr>
          <p:cNvPr id="5" name="Footer Placeholder 4"/>
          <p:cNvSpPr>
            <a:spLocks noGrp="1"/>
          </p:cNvSpPr>
          <p:nvPr>
            <p:ph type="ftr" sz="quarter" idx="11"/>
          </p:nvPr>
        </p:nvSpPr>
        <p:spPr/>
        <p:txBody>
          <a:bodyPr/>
          <a:lstStyle/>
          <a:p>
            <a:r>
              <a:rPr lang="en-US" smtClean="0"/>
              <a:t>Florida Association of Institutional Research</a:t>
            </a:r>
            <a:endParaRPr lang="en-US"/>
          </a:p>
        </p:txBody>
      </p:sp>
      <p:sp>
        <p:nvSpPr>
          <p:cNvPr id="6" name="Slide Number Placeholder 5"/>
          <p:cNvSpPr>
            <a:spLocks noGrp="1"/>
          </p:cNvSpPr>
          <p:nvPr>
            <p:ph type="sldNum" sz="quarter" idx="12"/>
          </p:nvPr>
        </p:nvSpPr>
        <p:spPr/>
        <p:txBody>
          <a:bodyPr/>
          <a:lstStyle/>
          <a:p>
            <a:fld id="{7DEDB458-65E9-4BE2-8AEF-9E1415323B4F}"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Background</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dirty="0" smtClean="0"/>
              <a:t>Data collection was often difficult and incomplete</a:t>
            </a:r>
          </a:p>
          <a:p>
            <a:pPr>
              <a:buFont typeface="Wingdings" pitchFamily="2" charset="2"/>
              <a:buChar char="§"/>
            </a:pPr>
            <a:r>
              <a:rPr lang="en-US" dirty="0" smtClean="0"/>
              <a:t>Items were developed in isolation and sometimes lacked sufficient review</a:t>
            </a:r>
          </a:p>
          <a:p>
            <a:pPr>
              <a:buFont typeface="Wingdings" pitchFamily="2" charset="2"/>
              <a:buChar char="§"/>
            </a:pPr>
            <a:r>
              <a:rPr lang="en-US" dirty="0" smtClean="0"/>
              <a:t>Hence, results were not always meaningful for purposes of continuous improvement</a:t>
            </a:r>
            <a:endParaRPr lang="en-US" dirty="0"/>
          </a:p>
        </p:txBody>
      </p:sp>
      <p:sp>
        <p:nvSpPr>
          <p:cNvPr id="4" name="Date Placeholder 3"/>
          <p:cNvSpPr>
            <a:spLocks noGrp="1"/>
          </p:cNvSpPr>
          <p:nvPr>
            <p:ph type="dt" sz="half" idx="10"/>
          </p:nvPr>
        </p:nvSpPr>
        <p:spPr/>
        <p:txBody>
          <a:bodyPr/>
          <a:lstStyle/>
          <a:p>
            <a:r>
              <a:rPr lang="en-US" smtClean="0"/>
              <a:t>February 18, 2011</a:t>
            </a:r>
            <a:endParaRPr lang="en-US" dirty="0"/>
          </a:p>
        </p:txBody>
      </p:sp>
      <p:sp>
        <p:nvSpPr>
          <p:cNvPr id="5" name="Footer Placeholder 4"/>
          <p:cNvSpPr>
            <a:spLocks noGrp="1"/>
          </p:cNvSpPr>
          <p:nvPr>
            <p:ph type="ftr" sz="quarter" idx="11"/>
          </p:nvPr>
        </p:nvSpPr>
        <p:spPr/>
        <p:txBody>
          <a:bodyPr/>
          <a:lstStyle/>
          <a:p>
            <a:r>
              <a:rPr lang="en-US" smtClean="0"/>
              <a:t>Florida Association of Institutional Research</a:t>
            </a:r>
            <a:endParaRPr lang="en-US"/>
          </a:p>
        </p:txBody>
      </p:sp>
      <p:sp>
        <p:nvSpPr>
          <p:cNvPr id="6" name="Slide Number Placeholder 5"/>
          <p:cNvSpPr>
            <a:spLocks noGrp="1"/>
          </p:cNvSpPr>
          <p:nvPr>
            <p:ph type="sldNum" sz="quarter" idx="12"/>
          </p:nvPr>
        </p:nvSpPr>
        <p:spPr/>
        <p:txBody>
          <a:bodyPr/>
          <a:lstStyle/>
          <a:p>
            <a:fld id="{7DEDB458-65E9-4BE2-8AEF-9E1415323B4F}"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Purpose of Assessment</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dirty="0" smtClean="0"/>
              <a:t>To improve the general education assessment process by establishing a model that provides online general education assessments to students near the end of the completion of their degree.</a:t>
            </a:r>
            <a:endParaRPr lang="en-US" dirty="0"/>
          </a:p>
        </p:txBody>
      </p:sp>
      <p:sp>
        <p:nvSpPr>
          <p:cNvPr id="4" name="Date Placeholder 3"/>
          <p:cNvSpPr>
            <a:spLocks noGrp="1"/>
          </p:cNvSpPr>
          <p:nvPr>
            <p:ph type="dt" sz="half" idx="10"/>
          </p:nvPr>
        </p:nvSpPr>
        <p:spPr/>
        <p:txBody>
          <a:bodyPr/>
          <a:lstStyle/>
          <a:p>
            <a:r>
              <a:rPr lang="en-US" smtClean="0"/>
              <a:t>February 18, 2011</a:t>
            </a:r>
            <a:endParaRPr lang="en-US" dirty="0"/>
          </a:p>
        </p:txBody>
      </p:sp>
      <p:sp>
        <p:nvSpPr>
          <p:cNvPr id="5" name="Footer Placeholder 4"/>
          <p:cNvSpPr>
            <a:spLocks noGrp="1"/>
          </p:cNvSpPr>
          <p:nvPr>
            <p:ph type="ftr" sz="quarter" idx="11"/>
          </p:nvPr>
        </p:nvSpPr>
        <p:spPr/>
        <p:txBody>
          <a:bodyPr/>
          <a:lstStyle/>
          <a:p>
            <a:r>
              <a:rPr lang="en-US" smtClean="0"/>
              <a:t>Florida Association of Institutional Research</a:t>
            </a:r>
            <a:endParaRPr lang="en-US"/>
          </a:p>
        </p:txBody>
      </p:sp>
      <p:sp>
        <p:nvSpPr>
          <p:cNvPr id="6" name="Slide Number Placeholder 5"/>
          <p:cNvSpPr>
            <a:spLocks noGrp="1"/>
          </p:cNvSpPr>
          <p:nvPr>
            <p:ph type="sldNum" sz="quarter" idx="12"/>
          </p:nvPr>
        </p:nvSpPr>
        <p:spPr/>
        <p:txBody>
          <a:bodyPr/>
          <a:lstStyle/>
          <a:p>
            <a:fld id="{7DEDB458-65E9-4BE2-8AEF-9E1415323B4F}"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February 18, 2011</a:t>
            </a:r>
            <a:endParaRPr lang="en-US"/>
          </a:p>
        </p:txBody>
      </p:sp>
      <p:sp>
        <p:nvSpPr>
          <p:cNvPr id="6" name="Footer Placeholder 4"/>
          <p:cNvSpPr>
            <a:spLocks noGrp="1"/>
          </p:cNvSpPr>
          <p:nvPr>
            <p:ph type="ftr" sz="quarter" idx="11"/>
          </p:nvPr>
        </p:nvSpPr>
        <p:spPr/>
        <p:txBody>
          <a:bodyPr/>
          <a:lstStyle/>
          <a:p>
            <a:r>
              <a:rPr lang="en-US"/>
              <a:t>Florida Association of Institutional Research</a:t>
            </a:r>
          </a:p>
        </p:txBody>
      </p:sp>
      <p:sp>
        <p:nvSpPr>
          <p:cNvPr id="7" name="Slide Number Placeholder 5"/>
          <p:cNvSpPr>
            <a:spLocks noGrp="1"/>
          </p:cNvSpPr>
          <p:nvPr>
            <p:ph type="sldNum" sz="quarter" idx="12"/>
          </p:nvPr>
        </p:nvSpPr>
        <p:spPr/>
        <p:txBody>
          <a:bodyPr/>
          <a:lstStyle/>
          <a:p>
            <a:fld id="{CA4C8063-7BA0-491C-BA75-B41D6519D466}" type="slidenum">
              <a:rPr lang="en-US"/>
              <a:pPr/>
              <a:t>13</a:t>
            </a:fld>
            <a:endParaRPr lang="en-US"/>
          </a:p>
        </p:txBody>
      </p:sp>
      <p:sp>
        <p:nvSpPr>
          <p:cNvPr id="644098" name="Rectangle 2"/>
          <p:cNvSpPr>
            <a:spLocks noGrp="1" noChangeArrowheads="1"/>
          </p:cNvSpPr>
          <p:nvPr>
            <p:ph type="title"/>
          </p:nvPr>
        </p:nvSpPr>
        <p:spPr/>
        <p:txBody>
          <a:bodyPr/>
          <a:lstStyle/>
          <a:p>
            <a:pPr algn="l"/>
            <a:r>
              <a:rPr lang="en-US"/>
              <a:t>Performance Improvement</a:t>
            </a:r>
          </a:p>
        </p:txBody>
      </p:sp>
      <p:sp>
        <p:nvSpPr>
          <p:cNvPr id="644102" name="Rectangle 6"/>
          <p:cNvSpPr>
            <a:spLocks noGrp="1" noChangeArrowheads="1"/>
          </p:cNvSpPr>
          <p:nvPr>
            <p:ph type="body" idx="1"/>
          </p:nvPr>
        </p:nvSpPr>
        <p:spPr/>
        <p:txBody>
          <a:bodyPr/>
          <a:lstStyle/>
          <a:p>
            <a:pPr>
              <a:buFont typeface="Wingdings" pitchFamily="2" charset="2"/>
              <a:buNone/>
            </a:pPr>
            <a:r>
              <a:rPr lang="en-US" sz="2800">
                <a:solidFill>
                  <a:srgbClr val="40568B"/>
                </a:solidFill>
                <a:latin typeface="Trebuchet MS" pitchFamily="34" charset="0"/>
              </a:rPr>
              <a:t>From Compliance to Performance Improvement</a:t>
            </a:r>
          </a:p>
          <a:p>
            <a:pPr>
              <a:buFont typeface="Wingdings" pitchFamily="2" charset="2"/>
              <a:buNone/>
            </a:pPr>
            <a:endParaRPr lang="en-US" sz="2800">
              <a:solidFill>
                <a:srgbClr val="40568B"/>
              </a:solidFill>
              <a:latin typeface="Trebuchet MS" pitchFamily="34" charset="0"/>
            </a:endParaRPr>
          </a:p>
        </p:txBody>
      </p:sp>
      <p:graphicFrame>
        <p:nvGraphicFramePr>
          <p:cNvPr id="644103" name="Object 7"/>
          <p:cNvGraphicFramePr>
            <a:graphicFrameLocks noChangeAspect="1"/>
          </p:cNvGraphicFramePr>
          <p:nvPr/>
        </p:nvGraphicFramePr>
        <p:xfrm>
          <a:off x="1370013" y="2519363"/>
          <a:ext cx="6705600" cy="3260725"/>
        </p:xfrm>
        <a:graphic>
          <a:graphicData uri="http://schemas.openxmlformats.org/presentationml/2006/ole">
            <p:oleObj spid="_x0000_s681986" name="Visio" r:id="rId3" imgW="6005060" imgH="2921083"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44103"/>
                                        </p:tgtEl>
                                        <p:attrNameLst>
                                          <p:attrName>style.visibility</p:attrName>
                                        </p:attrNameLst>
                                      </p:cBhvr>
                                      <p:to>
                                        <p:strVal val="visible"/>
                                      </p:to>
                                    </p:set>
                                    <p:animEffect transition="in" filter="wipe(left)">
                                      <p:cBhvr>
                                        <p:cTn id="7" dur="3000"/>
                                        <p:tgtEl>
                                          <p:spTgt spid="64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Test Specifications</a:t>
            </a:r>
            <a:endParaRPr lang="en-US" dirty="0"/>
          </a:p>
        </p:txBody>
      </p:sp>
      <p:sp>
        <p:nvSpPr>
          <p:cNvPr id="3" name="Content Placeholder 2"/>
          <p:cNvSpPr>
            <a:spLocks noGrp="1"/>
          </p:cNvSpPr>
          <p:nvPr>
            <p:ph idx="1"/>
          </p:nvPr>
        </p:nvSpPr>
        <p:spPr/>
        <p:txBody>
          <a:bodyPr/>
          <a:lstStyle/>
          <a:p>
            <a:pPr>
              <a:buNone/>
            </a:pPr>
            <a:r>
              <a:rPr lang="en-US" dirty="0" smtClean="0"/>
              <a:t>Content of each Form</a:t>
            </a:r>
          </a:p>
          <a:p>
            <a:pPr>
              <a:buFont typeface="Wingdings" pitchFamily="2" charset="2"/>
              <a:buChar char="§"/>
            </a:pPr>
            <a:r>
              <a:rPr lang="en-US" sz="2800" dirty="0" smtClean="0"/>
              <a:t>Fifty-item Multiple-Choice test</a:t>
            </a:r>
          </a:p>
          <a:p>
            <a:pPr>
              <a:buFont typeface="Wingdings" pitchFamily="2" charset="2"/>
              <a:buChar char="§"/>
            </a:pPr>
            <a:r>
              <a:rPr lang="en-US" sz="2800" dirty="0" smtClean="0"/>
              <a:t>Six items address Critical Thinking</a:t>
            </a:r>
          </a:p>
          <a:p>
            <a:pPr>
              <a:buFont typeface="Wingdings" pitchFamily="2" charset="2"/>
              <a:buChar char="§"/>
            </a:pPr>
            <a:r>
              <a:rPr lang="en-US" sz="2800" dirty="0" smtClean="0"/>
              <a:t>Eleven Items in each area below address</a:t>
            </a:r>
          </a:p>
          <a:p>
            <a:pPr lvl="1">
              <a:buFont typeface="Wingdings" pitchFamily="2" charset="2"/>
              <a:buChar char="§"/>
            </a:pPr>
            <a:r>
              <a:rPr lang="en-US" dirty="0" smtClean="0"/>
              <a:t>Communications</a:t>
            </a:r>
          </a:p>
          <a:p>
            <a:pPr lvl="1">
              <a:buFont typeface="Wingdings" pitchFamily="2" charset="2"/>
              <a:buChar char="§"/>
            </a:pPr>
            <a:r>
              <a:rPr lang="en-US" dirty="0" smtClean="0"/>
              <a:t>Scientific and Quantitative Reasoning</a:t>
            </a:r>
          </a:p>
          <a:p>
            <a:pPr lvl="1">
              <a:buFont typeface="Wingdings" pitchFamily="2" charset="2"/>
              <a:buChar char="§"/>
            </a:pPr>
            <a:r>
              <a:rPr lang="en-US" dirty="0" smtClean="0"/>
              <a:t>Information and Technology Fluency</a:t>
            </a:r>
          </a:p>
          <a:p>
            <a:pPr lvl="1">
              <a:buFont typeface="Wingdings" pitchFamily="2" charset="2"/>
              <a:buChar char="§"/>
            </a:pPr>
            <a:r>
              <a:rPr lang="en-US" dirty="0" smtClean="0"/>
              <a:t>Global Socio-Cultural Responsibility</a:t>
            </a:r>
          </a:p>
          <a:p>
            <a:pPr>
              <a:buFont typeface="Wingdings" pitchFamily="2" charset="2"/>
              <a:buChar char="§"/>
            </a:pPr>
            <a:endParaRPr lang="en-US" dirty="0" smtClean="0"/>
          </a:p>
          <a:p>
            <a:pPr>
              <a:buNone/>
            </a:pPr>
            <a:endParaRPr lang="en-US" dirty="0"/>
          </a:p>
        </p:txBody>
      </p:sp>
      <p:sp>
        <p:nvSpPr>
          <p:cNvPr id="4" name="Date Placeholder 3"/>
          <p:cNvSpPr>
            <a:spLocks noGrp="1"/>
          </p:cNvSpPr>
          <p:nvPr>
            <p:ph type="dt" sz="half" idx="10"/>
          </p:nvPr>
        </p:nvSpPr>
        <p:spPr/>
        <p:txBody>
          <a:bodyPr/>
          <a:lstStyle/>
          <a:p>
            <a:r>
              <a:rPr lang="en-US" smtClean="0"/>
              <a:t>February 18, 2011</a:t>
            </a:r>
            <a:endParaRPr lang="en-US" dirty="0"/>
          </a:p>
        </p:txBody>
      </p:sp>
      <p:sp>
        <p:nvSpPr>
          <p:cNvPr id="5" name="Footer Placeholder 4"/>
          <p:cNvSpPr>
            <a:spLocks noGrp="1"/>
          </p:cNvSpPr>
          <p:nvPr>
            <p:ph type="ftr" sz="quarter" idx="11"/>
          </p:nvPr>
        </p:nvSpPr>
        <p:spPr/>
        <p:txBody>
          <a:bodyPr/>
          <a:lstStyle/>
          <a:p>
            <a:r>
              <a:rPr lang="en-US" smtClean="0"/>
              <a:t>Florida Association of Institutional Research</a:t>
            </a:r>
            <a:endParaRPr lang="en-US"/>
          </a:p>
        </p:txBody>
      </p:sp>
      <p:sp>
        <p:nvSpPr>
          <p:cNvPr id="6" name="Slide Number Placeholder 5"/>
          <p:cNvSpPr>
            <a:spLocks noGrp="1"/>
          </p:cNvSpPr>
          <p:nvPr>
            <p:ph type="sldNum" sz="quarter" idx="12"/>
          </p:nvPr>
        </p:nvSpPr>
        <p:spPr/>
        <p:txBody>
          <a:bodyPr/>
          <a:lstStyle/>
          <a:p>
            <a:fld id="{7DEDB458-65E9-4BE2-8AEF-9E1415323B4F}"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18, 2011</a:t>
            </a:r>
            <a:endParaRPr lang="en-US"/>
          </a:p>
        </p:txBody>
      </p:sp>
      <p:sp>
        <p:nvSpPr>
          <p:cNvPr id="5" name="Footer Placeholder 4"/>
          <p:cNvSpPr>
            <a:spLocks noGrp="1"/>
          </p:cNvSpPr>
          <p:nvPr>
            <p:ph type="ftr" sz="quarter" idx="11"/>
          </p:nvPr>
        </p:nvSpPr>
        <p:spPr/>
        <p:txBody>
          <a:bodyPr/>
          <a:lstStyle/>
          <a:p>
            <a:r>
              <a:rPr lang="en-US"/>
              <a:t>Florida Association of Institutional Research</a:t>
            </a:r>
          </a:p>
        </p:txBody>
      </p:sp>
      <p:sp>
        <p:nvSpPr>
          <p:cNvPr id="6" name="Slide Number Placeholder 5"/>
          <p:cNvSpPr>
            <a:spLocks noGrp="1"/>
          </p:cNvSpPr>
          <p:nvPr>
            <p:ph type="sldNum" sz="quarter" idx="12"/>
          </p:nvPr>
        </p:nvSpPr>
        <p:spPr/>
        <p:txBody>
          <a:bodyPr/>
          <a:lstStyle/>
          <a:p>
            <a:fld id="{EEDB642A-AD42-46DB-9262-7048581C8650}" type="slidenum">
              <a:rPr lang="en-US"/>
              <a:pPr/>
              <a:t>15</a:t>
            </a:fld>
            <a:endParaRPr lang="en-US"/>
          </a:p>
        </p:txBody>
      </p:sp>
      <p:sp>
        <p:nvSpPr>
          <p:cNvPr id="578562" name="Rectangle 2"/>
          <p:cNvSpPr>
            <a:spLocks noGrp="1" noChangeArrowheads="1"/>
          </p:cNvSpPr>
          <p:nvPr>
            <p:ph type="title"/>
          </p:nvPr>
        </p:nvSpPr>
        <p:spPr/>
        <p:txBody>
          <a:bodyPr/>
          <a:lstStyle/>
          <a:p>
            <a:pPr algn="l"/>
            <a:r>
              <a:rPr lang="en-US" dirty="0" smtClean="0"/>
              <a:t>Test Specifications</a:t>
            </a:r>
            <a:endParaRPr lang="en-US" dirty="0"/>
          </a:p>
        </p:txBody>
      </p:sp>
      <p:sp>
        <p:nvSpPr>
          <p:cNvPr id="578563" name="Rectangle 3"/>
          <p:cNvSpPr>
            <a:spLocks noGrp="1" noChangeArrowheads="1"/>
          </p:cNvSpPr>
          <p:nvPr>
            <p:ph type="body" idx="1"/>
          </p:nvPr>
        </p:nvSpPr>
        <p:spPr>
          <a:xfrm>
            <a:off x="304800" y="1828800"/>
            <a:ext cx="8458200" cy="4267200"/>
          </a:xfrm>
        </p:spPr>
        <p:txBody>
          <a:bodyPr/>
          <a:lstStyle/>
          <a:p>
            <a:pPr>
              <a:lnSpc>
                <a:spcPct val="90000"/>
              </a:lnSpc>
              <a:buClr>
                <a:schemeClr val="accent2"/>
              </a:buClr>
              <a:buNone/>
            </a:pPr>
            <a:r>
              <a:rPr lang="en-US" sz="2800" dirty="0" smtClean="0"/>
              <a:t>Process followed for each of the five outcomes</a:t>
            </a:r>
          </a:p>
          <a:p>
            <a:pPr marL="457200" indent="-457200">
              <a:lnSpc>
                <a:spcPct val="90000"/>
              </a:lnSpc>
              <a:buClr>
                <a:schemeClr val="accent2"/>
              </a:buClr>
              <a:buFont typeface="+mj-lt"/>
              <a:buAutoNum type="arabicPeriod"/>
            </a:pPr>
            <a:endParaRPr lang="en-US" sz="2000" dirty="0" smtClean="0"/>
          </a:p>
          <a:p>
            <a:pPr marL="457200" indent="-457200">
              <a:lnSpc>
                <a:spcPct val="90000"/>
              </a:lnSpc>
              <a:buClr>
                <a:schemeClr val="accent2"/>
              </a:buClr>
              <a:buFont typeface="+mj-lt"/>
              <a:buAutoNum type="arabicPeriod"/>
            </a:pPr>
            <a:r>
              <a:rPr lang="en-US" sz="2000" dirty="0" err="1" smtClean="0"/>
              <a:t>Operationalize</a:t>
            </a:r>
            <a:r>
              <a:rPr lang="en-US" sz="2000" dirty="0" smtClean="0"/>
              <a:t> the Goal (List Domains)</a:t>
            </a:r>
          </a:p>
          <a:p>
            <a:pPr marL="457200" indent="-457200">
              <a:lnSpc>
                <a:spcPct val="90000"/>
              </a:lnSpc>
              <a:buClr>
                <a:schemeClr val="accent2"/>
              </a:buClr>
              <a:buFont typeface="+mj-lt"/>
              <a:buAutoNum type="arabicPeriod"/>
            </a:pPr>
            <a:r>
              <a:rPr lang="en-US" sz="2000" dirty="0" smtClean="0"/>
              <a:t>Determine the Number of Items (Domains)</a:t>
            </a:r>
          </a:p>
          <a:p>
            <a:pPr marL="457200" indent="-457200">
              <a:lnSpc>
                <a:spcPct val="90000"/>
              </a:lnSpc>
              <a:buClr>
                <a:schemeClr val="accent2"/>
              </a:buClr>
              <a:buFont typeface="+mj-lt"/>
              <a:buAutoNum type="arabicPeriod"/>
            </a:pPr>
            <a:r>
              <a:rPr lang="en-US" sz="2000" dirty="0" smtClean="0"/>
              <a:t>Determine Number of Items and Types of Items for each Domain</a:t>
            </a:r>
          </a:p>
          <a:p>
            <a:pPr marL="457200" indent="-457200">
              <a:lnSpc>
                <a:spcPct val="90000"/>
              </a:lnSpc>
              <a:buClr>
                <a:schemeClr val="accent2"/>
              </a:buClr>
              <a:buFont typeface="+mj-lt"/>
              <a:buAutoNum type="arabicPeriod"/>
            </a:pPr>
            <a:r>
              <a:rPr lang="en-US" sz="2000" dirty="0" smtClean="0"/>
              <a:t>Identify Competencies for each Domain</a:t>
            </a:r>
            <a:endParaRPr lang="en-US" sz="2000" i="1" dirty="0" smtClean="0"/>
          </a:p>
          <a:p>
            <a:pPr marL="457200" indent="-457200">
              <a:lnSpc>
                <a:spcPct val="90000"/>
              </a:lnSpc>
              <a:buClr>
                <a:schemeClr val="accent2"/>
              </a:buClr>
              <a:buFont typeface="+mj-lt"/>
              <a:buAutoNum type="arabicPeriod"/>
            </a:pPr>
            <a:r>
              <a:rPr lang="en-US" sz="2000" dirty="0" smtClean="0"/>
              <a:t>Determine Number of Items and Types of Items for each Competency</a:t>
            </a:r>
          </a:p>
          <a:p>
            <a:pPr marL="457200" indent="-457200">
              <a:lnSpc>
                <a:spcPct val="90000"/>
              </a:lnSpc>
              <a:buClr>
                <a:schemeClr val="accent2"/>
              </a:buClr>
              <a:buFont typeface="+mj-lt"/>
              <a:buAutoNum type="arabicPeriod"/>
            </a:pPr>
            <a:r>
              <a:rPr lang="en-US" sz="2000" dirty="0" smtClean="0"/>
              <a:t>Using item writing sheets, ‘code’ existing items or create new items to align with Goals, Domains, and Competencies listed in the Test Specification Sheet</a:t>
            </a:r>
          </a:p>
          <a:p>
            <a:pPr>
              <a:lnSpc>
                <a:spcPct val="90000"/>
              </a:lnSpc>
              <a:buClr>
                <a:schemeClr val="accent2"/>
              </a:buClr>
              <a:buFont typeface="Wingdings" pitchFamily="2" charset="2"/>
              <a:buChar char="§"/>
            </a:pPr>
            <a:endParaRPr lang="en-US" sz="2400" dirty="0" smtClean="0"/>
          </a:p>
          <a:p>
            <a:pPr>
              <a:lnSpc>
                <a:spcPct val="90000"/>
              </a:lnSpc>
              <a:buClr>
                <a:schemeClr val="accent2"/>
              </a:buClr>
              <a:buNone/>
            </a:pPr>
            <a:endParaRPr lang="en-US" sz="2800" dirty="0"/>
          </a:p>
          <a:p>
            <a:pPr>
              <a:lnSpc>
                <a:spcPct val="90000"/>
              </a:lnSpc>
              <a:buClr>
                <a:schemeClr val="accent2"/>
              </a:buClr>
              <a:buFont typeface="Wingdings" pitchFamily="2" charset="2"/>
              <a:buChar char="§"/>
            </a:pPr>
            <a:endParaRPr lang="en-US" sz="2400" dirty="0"/>
          </a:p>
          <a:p>
            <a:pPr lvl="1">
              <a:lnSpc>
                <a:spcPct val="90000"/>
              </a:lnSpc>
              <a:buClr>
                <a:schemeClr val="accent2"/>
              </a:buClr>
              <a:buFont typeface="Wingdings" pitchFamily="2" charset="2"/>
              <a:buNone/>
            </a:pP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Test Specifications</a:t>
            </a:r>
            <a:endParaRPr lang="en-US" dirty="0"/>
          </a:p>
        </p:txBody>
      </p:sp>
      <p:sp>
        <p:nvSpPr>
          <p:cNvPr id="4" name="Date Placeholder 3"/>
          <p:cNvSpPr>
            <a:spLocks noGrp="1"/>
          </p:cNvSpPr>
          <p:nvPr>
            <p:ph type="dt" sz="half" idx="10"/>
          </p:nvPr>
        </p:nvSpPr>
        <p:spPr/>
        <p:txBody>
          <a:bodyPr/>
          <a:lstStyle/>
          <a:p>
            <a:r>
              <a:rPr lang="en-US" smtClean="0"/>
              <a:t>February 18, 2011</a:t>
            </a:r>
            <a:endParaRPr lang="en-US" dirty="0"/>
          </a:p>
        </p:txBody>
      </p:sp>
      <p:sp>
        <p:nvSpPr>
          <p:cNvPr id="5" name="Footer Placeholder 4"/>
          <p:cNvSpPr>
            <a:spLocks noGrp="1"/>
          </p:cNvSpPr>
          <p:nvPr>
            <p:ph type="ftr" sz="quarter" idx="11"/>
          </p:nvPr>
        </p:nvSpPr>
        <p:spPr/>
        <p:txBody>
          <a:bodyPr/>
          <a:lstStyle/>
          <a:p>
            <a:r>
              <a:rPr lang="en-US" smtClean="0"/>
              <a:t>Florida Association of Institutional Research</a:t>
            </a:r>
            <a:endParaRPr lang="en-US"/>
          </a:p>
        </p:txBody>
      </p:sp>
      <p:sp>
        <p:nvSpPr>
          <p:cNvPr id="6" name="Slide Number Placeholder 5"/>
          <p:cNvSpPr>
            <a:spLocks noGrp="1"/>
          </p:cNvSpPr>
          <p:nvPr>
            <p:ph type="sldNum" sz="quarter" idx="12"/>
          </p:nvPr>
        </p:nvSpPr>
        <p:spPr/>
        <p:txBody>
          <a:bodyPr/>
          <a:lstStyle/>
          <a:p>
            <a:fld id="{7DEDB458-65E9-4BE2-8AEF-9E1415323B4F}" type="slidenum">
              <a:rPr lang="en-US" smtClean="0"/>
              <a:pPr/>
              <a:t>16</a:t>
            </a:fld>
            <a:endParaRPr lang="en-US"/>
          </a:p>
        </p:txBody>
      </p:sp>
      <p:pic>
        <p:nvPicPr>
          <p:cNvPr id="680962" name="Picture 2"/>
          <p:cNvPicPr>
            <a:picLocks noGrp="1" noChangeAspect="1" noChangeArrowheads="1"/>
          </p:cNvPicPr>
          <p:nvPr>
            <p:ph idx="1"/>
          </p:nvPr>
        </p:nvPicPr>
        <p:blipFill>
          <a:blip r:embed="rId2" cstate="print"/>
          <a:srcRect/>
          <a:stretch>
            <a:fillRect/>
          </a:stretch>
        </p:blipFill>
        <p:spPr bwMode="auto">
          <a:xfrm>
            <a:off x="1369453" y="1828800"/>
            <a:ext cx="6405093" cy="42672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Test Specifications</a:t>
            </a:r>
            <a:endParaRPr lang="en-US" dirty="0"/>
          </a:p>
        </p:txBody>
      </p:sp>
      <p:sp>
        <p:nvSpPr>
          <p:cNvPr id="4" name="Date Placeholder 3"/>
          <p:cNvSpPr>
            <a:spLocks noGrp="1"/>
          </p:cNvSpPr>
          <p:nvPr>
            <p:ph type="dt" sz="half" idx="10"/>
          </p:nvPr>
        </p:nvSpPr>
        <p:spPr/>
        <p:txBody>
          <a:bodyPr/>
          <a:lstStyle/>
          <a:p>
            <a:r>
              <a:rPr lang="en-US" smtClean="0"/>
              <a:t>February 18, 2011</a:t>
            </a:r>
            <a:endParaRPr lang="en-US" dirty="0"/>
          </a:p>
        </p:txBody>
      </p:sp>
      <p:sp>
        <p:nvSpPr>
          <p:cNvPr id="5" name="Footer Placeholder 4"/>
          <p:cNvSpPr>
            <a:spLocks noGrp="1"/>
          </p:cNvSpPr>
          <p:nvPr>
            <p:ph type="ftr" sz="quarter" idx="11"/>
          </p:nvPr>
        </p:nvSpPr>
        <p:spPr/>
        <p:txBody>
          <a:bodyPr/>
          <a:lstStyle/>
          <a:p>
            <a:r>
              <a:rPr lang="en-US" smtClean="0"/>
              <a:t>Florida Association of Institutional Research</a:t>
            </a:r>
            <a:endParaRPr lang="en-US"/>
          </a:p>
        </p:txBody>
      </p:sp>
      <p:sp>
        <p:nvSpPr>
          <p:cNvPr id="6" name="Slide Number Placeholder 5"/>
          <p:cNvSpPr>
            <a:spLocks noGrp="1"/>
          </p:cNvSpPr>
          <p:nvPr>
            <p:ph type="sldNum" sz="quarter" idx="12"/>
          </p:nvPr>
        </p:nvSpPr>
        <p:spPr/>
        <p:txBody>
          <a:bodyPr/>
          <a:lstStyle/>
          <a:p>
            <a:fld id="{7DEDB458-65E9-4BE2-8AEF-9E1415323B4F}" type="slidenum">
              <a:rPr lang="en-US" smtClean="0"/>
              <a:pPr/>
              <a:t>17</a:t>
            </a:fld>
            <a:endParaRPr lang="en-US"/>
          </a:p>
        </p:txBody>
      </p:sp>
      <p:pic>
        <p:nvPicPr>
          <p:cNvPr id="679939" name="Picture 3"/>
          <p:cNvPicPr>
            <a:picLocks noGrp="1" noChangeAspect="1" noChangeArrowheads="1"/>
          </p:cNvPicPr>
          <p:nvPr>
            <p:ph idx="1"/>
          </p:nvPr>
        </p:nvPicPr>
        <p:blipFill>
          <a:blip r:embed="rId2" cstate="print"/>
          <a:srcRect/>
          <a:stretch>
            <a:fillRect/>
          </a:stretch>
        </p:blipFill>
        <p:spPr bwMode="auto">
          <a:xfrm>
            <a:off x="1411244" y="1828800"/>
            <a:ext cx="6321511" cy="42672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Item Writing Sheet</a:t>
            </a:r>
            <a:endParaRPr lang="en-US" dirty="0"/>
          </a:p>
        </p:txBody>
      </p:sp>
      <p:sp>
        <p:nvSpPr>
          <p:cNvPr id="4" name="Date Placeholder 3"/>
          <p:cNvSpPr>
            <a:spLocks noGrp="1"/>
          </p:cNvSpPr>
          <p:nvPr>
            <p:ph type="dt" sz="half" idx="10"/>
          </p:nvPr>
        </p:nvSpPr>
        <p:spPr/>
        <p:txBody>
          <a:bodyPr/>
          <a:lstStyle/>
          <a:p>
            <a:r>
              <a:rPr lang="en-US" smtClean="0"/>
              <a:t>February 18, 2011</a:t>
            </a:r>
            <a:endParaRPr lang="en-US" dirty="0"/>
          </a:p>
        </p:txBody>
      </p:sp>
      <p:sp>
        <p:nvSpPr>
          <p:cNvPr id="5" name="Footer Placeholder 4"/>
          <p:cNvSpPr>
            <a:spLocks noGrp="1"/>
          </p:cNvSpPr>
          <p:nvPr>
            <p:ph type="ftr" sz="quarter" idx="11"/>
          </p:nvPr>
        </p:nvSpPr>
        <p:spPr/>
        <p:txBody>
          <a:bodyPr/>
          <a:lstStyle/>
          <a:p>
            <a:r>
              <a:rPr lang="en-US" smtClean="0"/>
              <a:t>Florida Association of Institutional Research</a:t>
            </a:r>
            <a:endParaRPr lang="en-US"/>
          </a:p>
        </p:txBody>
      </p:sp>
      <p:sp>
        <p:nvSpPr>
          <p:cNvPr id="6" name="Slide Number Placeholder 5"/>
          <p:cNvSpPr>
            <a:spLocks noGrp="1"/>
          </p:cNvSpPr>
          <p:nvPr>
            <p:ph type="sldNum" sz="quarter" idx="12"/>
          </p:nvPr>
        </p:nvSpPr>
        <p:spPr/>
        <p:txBody>
          <a:bodyPr/>
          <a:lstStyle/>
          <a:p>
            <a:fld id="{7DEDB458-65E9-4BE2-8AEF-9E1415323B4F}" type="slidenum">
              <a:rPr lang="en-US" smtClean="0"/>
              <a:pPr/>
              <a:t>18</a:t>
            </a:fld>
            <a:endParaRPr lang="en-US"/>
          </a:p>
        </p:txBody>
      </p:sp>
      <p:pic>
        <p:nvPicPr>
          <p:cNvPr id="683010" name="Picture 2"/>
          <p:cNvPicPr>
            <a:picLocks noGrp="1" noChangeAspect="1" noChangeArrowheads="1"/>
          </p:cNvPicPr>
          <p:nvPr>
            <p:ph idx="1"/>
          </p:nvPr>
        </p:nvPicPr>
        <p:blipFill>
          <a:blip r:embed="rId2" cstate="print"/>
          <a:srcRect/>
          <a:stretch>
            <a:fillRect/>
          </a:stretch>
        </p:blipFill>
        <p:spPr bwMode="auto">
          <a:xfrm>
            <a:off x="2354068" y="1828800"/>
            <a:ext cx="4435864" cy="4267200"/>
          </a:xfrm>
          <a:prstGeom prst="rect">
            <a:avLst/>
          </a:prstGeom>
          <a:noFill/>
          <a:ln w="9525">
            <a:solidFill>
              <a:schemeClr val="tx1"/>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18, 2011</a:t>
            </a:r>
            <a:endParaRPr lang="en-US"/>
          </a:p>
        </p:txBody>
      </p:sp>
      <p:sp>
        <p:nvSpPr>
          <p:cNvPr id="5" name="Footer Placeholder 4"/>
          <p:cNvSpPr>
            <a:spLocks noGrp="1"/>
          </p:cNvSpPr>
          <p:nvPr>
            <p:ph type="ftr" sz="quarter" idx="11"/>
          </p:nvPr>
        </p:nvSpPr>
        <p:spPr/>
        <p:txBody>
          <a:bodyPr/>
          <a:lstStyle/>
          <a:p>
            <a:r>
              <a:rPr lang="en-US"/>
              <a:t>Florida Association of Institutional Research</a:t>
            </a:r>
          </a:p>
        </p:txBody>
      </p:sp>
      <p:sp>
        <p:nvSpPr>
          <p:cNvPr id="6" name="Slide Number Placeholder 5"/>
          <p:cNvSpPr>
            <a:spLocks noGrp="1"/>
          </p:cNvSpPr>
          <p:nvPr>
            <p:ph type="sldNum" sz="quarter" idx="12"/>
          </p:nvPr>
        </p:nvSpPr>
        <p:spPr/>
        <p:txBody>
          <a:bodyPr/>
          <a:lstStyle/>
          <a:p>
            <a:fld id="{22EAFCAE-E40C-415B-B64F-99912B027AA8}" type="slidenum">
              <a:rPr lang="en-US"/>
              <a:pPr/>
              <a:t>19</a:t>
            </a:fld>
            <a:endParaRPr lang="en-US"/>
          </a:p>
        </p:txBody>
      </p:sp>
      <p:sp>
        <p:nvSpPr>
          <p:cNvPr id="607234" name="Rectangle 2"/>
          <p:cNvSpPr>
            <a:spLocks noGrp="1" noChangeArrowheads="1"/>
          </p:cNvSpPr>
          <p:nvPr>
            <p:ph type="title"/>
          </p:nvPr>
        </p:nvSpPr>
        <p:spPr/>
        <p:txBody>
          <a:bodyPr/>
          <a:lstStyle/>
          <a:p>
            <a:pPr algn="l"/>
            <a:r>
              <a:rPr lang="en-US" dirty="0" smtClean="0"/>
              <a:t>Pilot Administration</a:t>
            </a:r>
            <a:endParaRPr lang="en-US" dirty="0"/>
          </a:p>
        </p:txBody>
      </p:sp>
      <p:sp>
        <p:nvSpPr>
          <p:cNvPr id="607235" name="Rectangle 3"/>
          <p:cNvSpPr>
            <a:spLocks noGrp="1" noChangeArrowheads="1"/>
          </p:cNvSpPr>
          <p:nvPr>
            <p:ph type="body" idx="1"/>
          </p:nvPr>
        </p:nvSpPr>
        <p:spPr>
          <a:xfrm>
            <a:off x="228600" y="1828800"/>
            <a:ext cx="8458200" cy="4267200"/>
          </a:xfrm>
        </p:spPr>
        <p:txBody>
          <a:bodyPr/>
          <a:lstStyle/>
          <a:p>
            <a:pPr>
              <a:buClr>
                <a:schemeClr val="accent2"/>
              </a:buClr>
              <a:buFont typeface="Wingdings" pitchFamily="2" charset="2"/>
              <a:buChar char="§"/>
            </a:pPr>
            <a:r>
              <a:rPr lang="en-US" sz="2800" dirty="0" smtClean="0"/>
              <a:t>Student Identification Process</a:t>
            </a:r>
          </a:p>
          <a:p>
            <a:pPr lvl="1">
              <a:buClr>
                <a:schemeClr val="accent2"/>
              </a:buClr>
              <a:buFont typeface="Wingdings" pitchFamily="2" charset="2"/>
              <a:buChar char="§"/>
            </a:pPr>
            <a:r>
              <a:rPr lang="en-US" sz="2400" dirty="0" smtClean="0"/>
              <a:t>Enrolled at least once in last three semesters</a:t>
            </a:r>
          </a:p>
          <a:p>
            <a:pPr lvl="1">
              <a:buClr>
                <a:schemeClr val="accent2"/>
              </a:buClr>
              <a:buFont typeface="Wingdings" pitchFamily="2" charset="2"/>
              <a:buChar char="§"/>
            </a:pPr>
            <a:r>
              <a:rPr lang="en-US" sz="2400" dirty="0" smtClean="0"/>
              <a:t>Completed 45-55 credit hours of course work</a:t>
            </a:r>
          </a:p>
          <a:p>
            <a:pPr lvl="1">
              <a:buClr>
                <a:schemeClr val="accent2"/>
              </a:buClr>
              <a:buFont typeface="Wingdings" pitchFamily="2" charset="2"/>
              <a:buChar char="§"/>
            </a:pPr>
            <a:r>
              <a:rPr lang="en-US" sz="2400" dirty="0" smtClean="0"/>
              <a:t>Have not previously taken the assessment </a:t>
            </a:r>
          </a:p>
          <a:p>
            <a:pPr marL="342900" lvl="1" indent="-342900">
              <a:buClr>
                <a:schemeClr val="accent2"/>
              </a:buClr>
              <a:buFont typeface="Wingdings" pitchFamily="2" charset="2"/>
              <a:buChar char="§"/>
            </a:pPr>
            <a:r>
              <a:rPr lang="en-US" dirty="0" smtClean="0"/>
              <a:t>Identified students are uploaded into SPC learning management system (ANGEL)</a:t>
            </a:r>
          </a:p>
          <a:p>
            <a:pPr marL="342900" lvl="1" indent="-342900">
              <a:buClr>
                <a:schemeClr val="accent2"/>
              </a:buClr>
              <a:buFont typeface="Wingdings" pitchFamily="2" charset="2"/>
              <a:buChar char="§"/>
            </a:pPr>
            <a:r>
              <a:rPr lang="en-US" dirty="0" smtClean="0"/>
              <a:t>Senior VP invites selected students to participate via email merge</a:t>
            </a:r>
          </a:p>
          <a:p>
            <a:pPr marL="342900" lvl="1" indent="-342900">
              <a:buClr>
                <a:schemeClr val="accent2"/>
              </a:buClr>
              <a:buFont typeface="Wingdings" pitchFamily="2" charset="2"/>
              <a:buChar char="§"/>
            </a:pPr>
            <a:r>
              <a:rPr lang="en-US" dirty="0" smtClean="0"/>
              <a:t>Gen Ed Test appears as a course in ANGEL</a:t>
            </a:r>
          </a:p>
          <a:p>
            <a:pPr marL="342900" lvl="1" indent="-342900">
              <a:buClr>
                <a:schemeClr val="accent2"/>
              </a:buClr>
              <a:buFont typeface="Wingdings" pitchFamily="2" charset="2"/>
              <a:buChar char="§"/>
            </a:pPr>
            <a:endParaRPr lang="en-US" dirty="0" smtClean="0"/>
          </a:p>
          <a:p>
            <a:pPr>
              <a:buClr>
                <a:schemeClr val="accent2"/>
              </a:buClr>
              <a:buNone/>
            </a:pPr>
            <a:endParaRPr lang="en-US" dirty="0"/>
          </a:p>
          <a:p>
            <a:pPr>
              <a:buClr>
                <a:schemeClr val="accent2"/>
              </a:buClr>
              <a:buFont typeface="Wingdings" pitchFamily="2" charset="2"/>
              <a:buNone/>
            </a:pPr>
            <a:r>
              <a:rPr lang="en-US"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18, 2011</a:t>
            </a:r>
            <a:endParaRPr lang="en-US" dirty="0"/>
          </a:p>
        </p:txBody>
      </p:sp>
      <p:sp>
        <p:nvSpPr>
          <p:cNvPr id="5" name="Footer Placeholder 4"/>
          <p:cNvSpPr>
            <a:spLocks noGrp="1"/>
          </p:cNvSpPr>
          <p:nvPr>
            <p:ph type="ftr" sz="quarter" idx="11"/>
          </p:nvPr>
        </p:nvSpPr>
        <p:spPr/>
        <p:txBody>
          <a:bodyPr/>
          <a:lstStyle/>
          <a:p>
            <a:r>
              <a:rPr lang="en-US"/>
              <a:t>Florida Association of Institutional Research</a:t>
            </a:r>
          </a:p>
        </p:txBody>
      </p:sp>
      <p:sp>
        <p:nvSpPr>
          <p:cNvPr id="6" name="Slide Number Placeholder 5"/>
          <p:cNvSpPr>
            <a:spLocks noGrp="1"/>
          </p:cNvSpPr>
          <p:nvPr>
            <p:ph type="sldNum" sz="quarter" idx="12"/>
          </p:nvPr>
        </p:nvSpPr>
        <p:spPr/>
        <p:txBody>
          <a:bodyPr/>
          <a:lstStyle/>
          <a:p>
            <a:fld id="{3CEBBEFA-6E0B-4725-998A-70659100E86F}" type="slidenum">
              <a:rPr lang="en-US"/>
              <a:pPr/>
              <a:t>2</a:t>
            </a:fld>
            <a:endParaRPr lang="en-US"/>
          </a:p>
        </p:txBody>
      </p:sp>
      <p:sp>
        <p:nvSpPr>
          <p:cNvPr id="494594" name="Rectangle 2"/>
          <p:cNvSpPr>
            <a:spLocks noGrp="1" noChangeArrowheads="1"/>
          </p:cNvSpPr>
          <p:nvPr>
            <p:ph type="title"/>
          </p:nvPr>
        </p:nvSpPr>
        <p:spPr>
          <a:xfrm>
            <a:off x="1447800" y="304800"/>
            <a:ext cx="7162800" cy="1020763"/>
          </a:xfrm>
        </p:spPr>
        <p:txBody>
          <a:bodyPr/>
          <a:lstStyle/>
          <a:p>
            <a:pPr algn="l"/>
            <a:r>
              <a:rPr lang="en-US" sz="2400" b="1" dirty="0" smtClean="0"/>
              <a:t>General Education Institutional Assessment</a:t>
            </a:r>
            <a:endParaRPr lang="en-US" sz="2400" dirty="0" smtClean="0"/>
          </a:p>
        </p:txBody>
      </p:sp>
      <p:sp>
        <p:nvSpPr>
          <p:cNvPr id="494595" name="Rectangle 3"/>
          <p:cNvSpPr>
            <a:spLocks noGrp="1" noChangeArrowheads="1"/>
          </p:cNvSpPr>
          <p:nvPr>
            <p:ph type="body" idx="1"/>
          </p:nvPr>
        </p:nvSpPr>
        <p:spPr/>
        <p:txBody>
          <a:bodyPr/>
          <a:lstStyle/>
          <a:p>
            <a:pPr>
              <a:buFont typeface="Wingdings" pitchFamily="2" charset="2"/>
              <a:buNone/>
            </a:pPr>
            <a:r>
              <a:rPr lang="en-US" dirty="0"/>
              <a:t>Presenters</a:t>
            </a:r>
            <a:endParaRPr lang="en-US" sz="1600" b="1" dirty="0"/>
          </a:p>
          <a:p>
            <a:pPr>
              <a:buFont typeface="Wingdings" pitchFamily="2" charset="2"/>
              <a:buChar char="§"/>
            </a:pPr>
            <a:r>
              <a:rPr lang="en-US" dirty="0">
                <a:solidFill>
                  <a:srgbClr val="40568B"/>
                </a:solidFill>
              </a:rPr>
              <a:t>Maggie Tymms,</a:t>
            </a:r>
            <a:r>
              <a:rPr lang="en-US" i="1" dirty="0"/>
              <a:t> Assessment Coordinator for Academic Programs </a:t>
            </a:r>
          </a:p>
          <a:p>
            <a:pPr>
              <a:buFont typeface="Wingdings" pitchFamily="2" charset="2"/>
              <a:buChar char="§"/>
            </a:pPr>
            <a:r>
              <a:rPr lang="en-US" dirty="0" smtClean="0">
                <a:solidFill>
                  <a:srgbClr val="40568B"/>
                </a:solidFill>
              </a:rPr>
              <a:t>James </a:t>
            </a:r>
            <a:r>
              <a:rPr lang="en-US" dirty="0">
                <a:solidFill>
                  <a:srgbClr val="40568B"/>
                </a:solidFill>
              </a:rPr>
              <a:t>Coraggio,</a:t>
            </a:r>
            <a:r>
              <a:rPr lang="en-US" i="1" dirty="0"/>
              <a:t> Director of Academic Effectiveness and Assessment</a:t>
            </a:r>
            <a:endParaRPr lang="en-US" b="1" dirty="0">
              <a:solidFill>
                <a:srgbClr val="40568B"/>
              </a:solidFill>
            </a:endParaRPr>
          </a:p>
          <a:p>
            <a:pPr>
              <a:buFont typeface="Wingdings" pitchFamily="2" charset="2"/>
              <a:buNone/>
            </a:pPr>
            <a:endParaRPr lang="en-US" i="1" dirty="0"/>
          </a:p>
          <a:p>
            <a:pPr>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p>
            <a:r>
              <a:rPr lang="en-US" smtClean="0">
                <a:latin typeface="Arial" charset="0"/>
              </a:rPr>
              <a:t>February 18, 2011</a:t>
            </a:r>
            <a:endParaRPr lang="en-US">
              <a:latin typeface="Arial" charset="0"/>
            </a:endParaRPr>
          </a:p>
        </p:txBody>
      </p:sp>
      <p:sp>
        <p:nvSpPr>
          <p:cNvPr id="13315" name="Footer Placeholder 4"/>
          <p:cNvSpPr>
            <a:spLocks noGrp="1"/>
          </p:cNvSpPr>
          <p:nvPr>
            <p:ph type="ftr" sz="quarter" idx="11"/>
          </p:nvPr>
        </p:nvSpPr>
        <p:spPr>
          <a:noFill/>
        </p:spPr>
        <p:txBody>
          <a:bodyPr/>
          <a:lstStyle/>
          <a:p>
            <a:r>
              <a:rPr lang="en-US" smtClean="0">
                <a:latin typeface="Arial" charset="0"/>
              </a:rPr>
              <a:t>Florida Association of Institutional Research</a:t>
            </a:r>
            <a:endParaRPr lang="en-US">
              <a:latin typeface="Arial" charset="0"/>
            </a:endParaRPr>
          </a:p>
        </p:txBody>
      </p:sp>
      <p:sp>
        <p:nvSpPr>
          <p:cNvPr id="13316" name="Slide Number Placeholder 5"/>
          <p:cNvSpPr>
            <a:spLocks noGrp="1"/>
          </p:cNvSpPr>
          <p:nvPr>
            <p:ph type="sldNum" sz="quarter" idx="12"/>
          </p:nvPr>
        </p:nvSpPr>
        <p:spPr>
          <a:noFill/>
        </p:spPr>
        <p:txBody>
          <a:bodyPr/>
          <a:lstStyle/>
          <a:p>
            <a:fld id="{7E263725-6928-4133-9091-303514496B0E}" type="slidenum">
              <a:rPr lang="en-US">
                <a:latin typeface="Arial" charset="0"/>
              </a:rPr>
              <a:pPr/>
              <a:t>20</a:t>
            </a:fld>
            <a:endParaRPr lang="en-US">
              <a:latin typeface="Arial" charset="0"/>
            </a:endParaRPr>
          </a:p>
        </p:txBody>
      </p:sp>
      <p:sp>
        <p:nvSpPr>
          <p:cNvPr id="13317" name="Rectangle 2"/>
          <p:cNvSpPr>
            <a:spLocks noGrp="1" noChangeArrowheads="1"/>
          </p:cNvSpPr>
          <p:nvPr>
            <p:ph type="title"/>
          </p:nvPr>
        </p:nvSpPr>
        <p:spPr/>
        <p:txBody>
          <a:bodyPr/>
          <a:lstStyle/>
          <a:p>
            <a:pPr algn="l" eaLnBrk="1" hangingPunct="1"/>
            <a:r>
              <a:rPr lang="en-US" sz="3200" smtClean="0"/>
              <a:t>Invitation Letter</a:t>
            </a:r>
          </a:p>
        </p:txBody>
      </p:sp>
      <p:sp>
        <p:nvSpPr>
          <p:cNvPr id="13318" name="Rectangle 3"/>
          <p:cNvSpPr>
            <a:spLocks noGrp="1" noChangeArrowheads="1"/>
          </p:cNvSpPr>
          <p:nvPr>
            <p:ph type="body" idx="1"/>
          </p:nvPr>
        </p:nvSpPr>
        <p:spPr>
          <a:xfrm>
            <a:off x="228600" y="1828800"/>
            <a:ext cx="8458200" cy="4267200"/>
          </a:xfrm>
        </p:spPr>
        <p:txBody>
          <a:bodyPr/>
          <a:lstStyle/>
          <a:p>
            <a:pPr>
              <a:spcBef>
                <a:spcPts val="0"/>
              </a:spcBef>
              <a:buNone/>
            </a:pPr>
            <a:r>
              <a:rPr lang="en-US" sz="1050" dirty="0" smtClean="0"/>
              <a:t>Congratulations!  You have successfully completed 45 or more credit hours including St. Petersburg College and transfer credits, and have </a:t>
            </a:r>
          </a:p>
          <a:p>
            <a:pPr>
              <a:spcBef>
                <a:spcPts val="0"/>
              </a:spcBef>
              <a:buNone/>
            </a:pPr>
            <a:r>
              <a:rPr lang="en-US" sz="1050" dirty="0" smtClean="0"/>
              <a:t>been selected to participate in the General Education Assessment.</a:t>
            </a:r>
          </a:p>
          <a:p>
            <a:pPr>
              <a:spcBef>
                <a:spcPts val="0"/>
              </a:spcBef>
              <a:buNone/>
            </a:pPr>
            <a:r>
              <a:rPr lang="en-US" sz="1050" dirty="0" smtClean="0"/>
              <a:t> </a:t>
            </a:r>
          </a:p>
          <a:p>
            <a:pPr>
              <a:spcBef>
                <a:spcPts val="0"/>
              </a:spcBef>
              <a:buNone/>
            </a:pPr>
            <a:r>
              <a:rPr lang="en-US" sz="1050" dirty="0" smtClean="0"/>
              <a:t>The purpose of this General Education Assessment is to evaluate the quality of our general education curriculum and identify areas for </a:t>
            </a:r>
          </a:p>
          <a:p>
            <a:pPr>
              <a:spcBef>
                <a:spcPts val="0"/>
              </a:spcBef>
              <a:buNone/>
            </a:pPr>
            <a:r>
              <a:rPr lang="en-US" sz="1050" dirty="0" smtClean="0"/>
              <a:t>performance improvement.  Your results and those of fellow classmates will assist us in improving the general education courses and </a:t>
            </a:r>
          </a:p>
          <a:p>
            <a:pPr>
              <a:spcBef>
                <a:spcPts val="0"/>
              </a:spcBef>
              <a:buNone/>
            </a:pPr>
            <a:r>
              <a:rPr lang="en-US" sz="1050" dirty="0" smtClean="0"/>
              <a:t>ensuring that we will meet  the needs of current and future students.</a:t>
            </a:r>
          </a:p>
          <a:p>
            <a:pPr>
              <a:spcBef>
                <a:spcPts val="0"/>
              </a:spcBef>
              <a:buNone/>
            </a:pPr>
            <a:r>
              <a:rPr lang="en-US" sz="1050" dirty="0" smtClean="0"/>
              <a:t> </a:t>
            </a:r>
          </a:p>
          <a:p>
            <a:pPr>
              <a:spcBef>
                <a:spcPts val="0"/>
              </a:spcBef>
              <a:buNone/>
            </a:pPr>
            <a:r>
              <a:rPr lang="en-US" sz="1050" dirty="0" smtClean="0"/>
              <a:t>To complete the assessment, go to your course list in ANGEL. A new course link has been added to your list of courses. It is entitled  </a:t>
            </a:r>
            <a:r>
              <a:rPr lang="en-US" sz="1050" u="sng" dirty="0" smtClean="0"/>
              <a:t>420 </a:t>
            </a:r>
          </a:p>
          <a:p>
            <a:pPr>
              <a:spcBef>
                <a:spcPts val="0"/>
              </a:spcBef>
              <a:buNone/>
            </a:pPr>
            <a:r>
              <a:rPr lang="en-US" sz="1050" u="sng" dirty="0" smtClean="0">
                <a:hlinkClick r:id="rId2" action="ppaction://hlinkfile"/>
              </a:rPr>
              <a:t>General Education Outcomes Assessment</a:t>
            </a:r>
            <a:r>
              <a:rPr lang="en-US" sz="1050" dirty="0" smtClean="0"/>
              <a:t>. Within that course link is a single assessment entitled, </a:t>
            </a:r>
            <a:r>
              <a:rPr lang="en-US" sz="1050" dirty="0" smtClean="0">
                <a:hlinkClick r:id="rId2" action="ppaction://hlinkfile"/>
              </a:rPr>
              <a:t>General Education Outcomes </a:t>
            </a:r>
          </a:p>
          <a:p>
            <a:pPr>
              <a:spcBef>
                <a:spcPts val="0"/>
              </a:spcBef>
              <a:buNone/>
            </a:pPr>
            <a:r>
              <a:rPr lang="en-US" sz="1050" dirty="0" smtClean="0">
                <a:hlinkClick r:id="rId2" action="ppaction://hlinkfile"/>
              </a:rPr>
              <a:t>Assessment</a:t>
            </a:r>
            <a:r>
              <a:rPr lang="en-US" sz="1050" dirty="0" smtClean="0"/>
              <a:t>. </a:t>
            </a:r>
            <a:r>
              <a:rPr lang="en-US" sz="1050" b="1" dirty="0" smtClean="0"/>
              <a:t>Please complete this assessment before April 4th.  </a:t>
            </a:r>
            <a:endParaRPr lang="en-US" sz="1050" dirty="0" smtClean="0"/>
          </a:p>
          <a:p>
            <a:pPr>
              <a:spcBef>
                <a:spcPts val="0"/>
              </a:spcBef>
              <a:buNone/>
            </a:pPr>
            <a:endParaRPr lang="en-US" sz="1050" dirty="0" smtClean="0"/>
          </a:p>
          <a:p>
            <a:pPr>
              <a:spcBef>
                <a:spcPts val="0"/>
              </a:spcBef>
              <a:buNone/>
            </a:pPr>
            <a:r>
              <a:rPr lang="en-US" sz="1050" dirty="0" smtClean="0"/>
              <a:t>Upon accessing the assessment, you may receive a ‘Security Warning’ message asking if you want to view only the webpage content that </a:t>
            </a:r>
          </a:p>
          <a:p>
            <a:pPr>
              <a:spcBef>
                <a:spcPts val="0"/>
              </a:spcBef>
              <a:buNone/>
            </a:pPr>
            <a:r>
              <a:rPr lang="en-US" sz="1050" dirty="0" smtClean="0"/>
              <a:t>was delivered securely.  Please note that the correct response to the Security Warning message is to select ‘NO’.</a:t>
            </a:r>
          </a:p>
          <a:p>
            <a:pPr>
              <a:spcBef>
                <a:spcPts val="0"/>
              </a:spcBef>
              <a:buNone/>
            </a:pPr>
            <a:endParaRPr lang="en-US" sz="1050" dirty="0" smtClean="0"/>
          </a:p>
          <a:p>
            <a:pPr>
              <a:spcBef>
                <a:spcPts val="0"/>
              </a:spcBef>
              <a:buNone/>
            </a:pPr>
            <a:r>
              <a:rPr lang="en-US" sz="1050" dirty="0" smtClean="0"/>
              <a:t>You may use a calculator, and we suggest that you have scratch paper available when taking the assessment. On average the assessment </a:t>
            </a:r>
          </a:p>
          <a:p>
            <a:pPr>
              <a:spcBef>
                <a:spcPts val="0"/>
              </a:spcBef>
              <a:buNone/>
            </a:pPr>
            <a:r>
              <a:rPr lang="en-US" sz="1050" dirty="0" smtClean="0"/>
              <a:t>takes about forty minutes to complete. You will be given a ninety-minute time limit to complete the assessment. The ninety minute time limit </a:t>
            </a:r>
          </a:p>
          <a:p>
            <a:pPr>
              <a:spcBef>
                <a:spcPts val="0"/>
              </a:spcBef>
              <a:buNone/>
            </a:pPr>
            <a:r>
              <a:rPr lang="en-US" sz="1050" dirty="0" smtClean="0"/>
              <a:t>starts when you select ‘Begin Assessment’, so it must be completed in one sitting. </a:t>
            </a:r>
          </a:p>
          <a:p>
            <a:pPr>
              <a:spcBef>
                <a:spcPts val="0"/>
              </a:spcBef>
              <a:buNone/>
            </a:pPr>
            <a:endParaRPr lang="en-US" sz="1050" dirty="0" smtClean="0"/>
          </a:p>
          <a:p>
            <a:pPr>
              <a:spcBef>
                <a:spcPts val="0"/>
              </a:spcBef>
              <a:buNone/>
            </a:pPr>
            <a:r>
              <a:rPr lang="en-US" sz="1050" dirty="0" smtClean="0"/>
              <a:t>If you have any questions regarding this assessment, please contact the department of Academic Effectiveness and Assessment at </a:t>
            </a:r>
          </a:p>
          <a:p>
            <a:pPr>
              <a:spcBef>
                <a:spcPts val="0"/>
              </a:spcBef>
              <a:buNone/>
            </a:pPr>
            <a:r>
              <a:rPr lang="en-US" sz="1050" dirty="0" smtClean="0"/>
              <a:t>727.712.5237, or </a:t>
            </a:r>
            <a:r>
              <a:rPr lang="en-US" sz="1050" dirty="0" smtClean="0">
                <a:hlinkClick r:id="rId3"/>
              </a:rPr>
              <a:t>Ortiz.mary@spcollege.edu</a:t>
            </a:r>
            <a:r>
              <a:rPr lang="en-US" sz="1050" dirty="0" smtClean="0"/>
              <a:t> </a:t>
            </a:r>
          </a:p>
          <a:p>
            <a:pPr>
              <a:spcBef>
                <a:spcPts val="0"/>
              </a:spcBef>
              <a:buNone/>
            </a:pPr>
            <a:r>
              <a:rPr lang="en-US" sz="1050" dirty="0" smtClean="0"/>
              <a:t> </a:t>
            </a:r>
          </a:p>
          <a:p>
            <a:pPr>
              <a:spcBef>
                <a:spcPts val="0"/>
              </a:spcBef>
              <a:buNone/>
            </a:pPr>
            <a:r>
              <a:rPr lang="en-US" sz="1050" dirty="0" smtClean="0"/>
              <a:t>Thank you in advance for your participation in this critically important college endeavor.</a:t>
            </a:r>
          </a:p>
          <a:p>
            <a:pPr>
              <a:spcBef>
                <a:spcPts val="0"/>
              </a:spcBef>
              <a:buNone/>
            </a:pPr>
            <a:r>
              <a:rPr lang="en-US" sz="1050" dirty="0" smtClean="0"/>
              <a:t> </a:t>
            </a:r>
          </a:p>
          <a:p>
            <a:pPr>
              <a:spcBef>
                <a:spcPts val="0"/>
              </a:spcBef>
              <a:buNone/>
            </a:pPr>
            <a:r>
              <a:rPr lang="en-US" sz="1050" dirty="0" smtClean="0"/>
              <a:t>Anne M. Cooper, Ph.D. </a:t>
            </a:r>
          </a:p>
          <a:p>
            <a:pPr>
              <a:spcBef>
                <a:spcPts val="0"/>
              </a:spcBef>
              <a:buNone/>
            </a:pPr>
            <a:r>
              <a:rPr lang="en-US" sz="1050" dirty="0" smtClean="0"/>
              <a:t>Senior Vice President, Academic and Student Affairs</a:t>
            </a:r>
            <a:endParaRPr lang="en-US" sz="10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r>
              <a:rPr lang="en-US" smtClean="0">
                <a:latin typeface="Arial" charset="0"/>
              </a:rPr>
              <a:t>February 18, 2011</a:t>
            </a:r>
            <a:endParaRPr lang="en-US">
              <a:latin typeface="Arial" charset="0"/>
            </a:endParaRPr>
          </a:p>
        </p:txBody>
      </p:sp>
      <p:sp>
        <p:nvSpPr>
          <p:cNvPr id="14339" name="Footer Placeholder 4"/>
          <p:cNvSpPr>
            <a:spLocks noGrp="1"/>
          </p:cNvSpPr>
          <p:nvPr>
            <p:ph type="ftr" sz="quarter" idx="11"/>
          </p:nvPr>
        </p:nvSpPr>
        <p:spPr>
          <a:noFill/>
        </p:spPr>
        <p:txBody>
          <a:bodyPr/>
          <a:lstStyle/>
          <a:p>
            <a:r>
              <a:rPr lang="en-US" smtClean="0">
                <a:latin typeface="Arial" charset="0"/>
              </a:rPr>
              <a:t>Florida Association of Institutional Research</a:t>
            </a:r>
            <a:endParaRPr lang="en-US">
              <a:latin typeface="Arial" charset="0"/>
            </a:endParaRPr>
          </a:p>
        </p:txBody>
      </p:sp>
      <p:sp>
        <p:nvSpPr>
          <p:cNvPr id="14340" name="Slide Number Placeholder 5"/>
          <p:cNvSpPr>
            <a:spLocks noGrp="1"/>
          </p:cNvSpPr>
          <p:nvPr>
            <p:ph type="sldNum" sz="quarter" idx="12"/>
          </p:nvPr>
        </p:nvSpPr>
        <p:spPr>
          <a:noFill/>
        </p:spPr>
        <p:txBody>
          <a:bodyPr/>
          <a:lstStyle/>
          <a:p>
            <a:fld id="{FBEC6199-6385-43FE-BF1F-3B7EF1695D6F}" type="slidenum">
              <a:rPr lang="en-US">
                <a:latin typeface="Arial" charset="0"/>
              </a:rPr>
              <a:pPr/>
              <a:t>21</a:t>
            </a:fld>
            <a:endParaRPr lang="en-US">
              <a:latin typeface="Arial" charset="0"/>
            </a:endParaRPr>
          </a:p>
        </p:txBody>
      </p:sp>
      <p:sp>
        <p:nvSpPr>
          <p:cNvPr id="14341" name="Rectangle 2"/>
          <p:cNvSpPr>
            <a:spLocks noGrp="1" noChangeArrowheads="1"/>
          </p:cNvSpPr>
          <p:nvPr>
            <p:ph type="title"/>
          </p:nvPr>
        </p:nvSpPr>
        <p:spPr>
          <a:xfrm>
            <a:off x="1447800" y="304800"/>
            <a:ext cx="7162800" cy="1020763"/>
          </a:xfrm>
        </p:spPr>
        <p:txBody>
          <a:bodyPr/>
          <a:lstStyle/>
          <a:p>
            <a:pPr algn="l" eaLnBrk="1" hangingPunct="1"/>
            <a:r>
              <a:rPr lang="en-US" dirty="0" smtClean="0"/>
              <a:t>Pilot Administration</a:t>
            </a:r>
          </a:p>
        </p:txBody>
      </p:sp>
      <p:sp>
        <p:nvSpPr>
          <p:cNvPr id="14342" name="Rectangle 3"/>
          <p:cNvSpPr>
            <a:spLocks noGrp="1" noChangeArrowheads="1"/>
          </p:cNvSpPr>
          <p:nvPr>
            <p:ph type="body" idx="1"/>
          </p:nvPr>
        </p:nvSpPr>
        <p:spPr/>
        <p:txBody>
          <a:bodyPr/>
          <a:lstStyle/>
          <a:p>
            <a:pPr eaLnBrk="1" hangingPunct="1">
              <a:buFont typeface="Wingdings" pitchFamily="2" charset="2"/>
              <a:buNone/>
            </a:pPr>
            <a:r>
              <a:rPr lang="en-US" dirty="0" smtClean="0"/>
              <a:t> Angel Course list</a:t>
            </a:r>
          </a:p>
          <a:p>
            <a:pPr eaLnBrk="1" hangingPunct="1">
              <a:buFont typeface="Wingdings" pitchFamily="2" charset="2"/>
              <a:buNone/>
            </a:pPr>
            <a:endParaRPr lang="en-US" dirty="0" smtClean="0"/>
          </a:p>
          <a:p>
            <a:pPr algn="just" eaLnBrk="1" hangingPunct="1">
              <a:buFont typeface="Symbol" pitchFamily="18" charset="2"/>
              <a:buChar char=""/>
            </a:pPr>
            <a:endParaRPr lang="en-US" dirty="0" smtClean="0"/>
          </a:p>
          <a:p>
            <a:pPr algn="just" eaLnBrk="1" hangingPunct="1">
              <a:buFont typeface="Symbol" pitchFamily="18" charset="2"/>
              <a:buChar char=""/>
            </a:pPr>
            <a:endParaRPr lang="en-US" dirty="0" smtClean="0"/>
          </a:p>
          <a:p>
            <a:pPr algn="just" eaLnBrk="1" hangingPunct="1">
              <a:buFont typeface="Symbol" pitchFamily="18" charset="2"/>
              <a:buChar char=""/>
            </a:pPr>
            <a:endParaRPr lang="en-US" dirty="0" smtClean="0"/>
          </a:p>
        </p:txBody>
      </p:sp>
      <p:pic>
        <p:nvPicPr>
          <p:cNvPr id="723973" name="Picture 5"/>
          <p:cNvPicPr>
            <a:picLocks noChangeAspect="1" noChangeArrowheads="1"/>
          </p:cNvPicPr>
          <p:nvPr/>
        </p:nvPicPr>
        <p:blipFill>
          <a:blip r:embed="rId2" cstate="print"/>
          <a:srcRect/>
          <a:stretch>
            <a:fillRect/>
          </a:stretch>
        </p:blipFill>
        <p:spPr bwMode="auto">
          <a:xfrm>
            <a:off x="447675" y="2667000"/>
            <a:ext cx="8248650" cy="1981200"/>
          </a:xfrm>
          <a:prstGeom prst="rect">
            <a:avLst/>
          </a:prstGeom>
          <a:noFill/>
          <a:ln w="9525">
            <a:solidFill>
              <a:schemeClr val="tx1"/>
            </a:solid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p>
            <a:r>
              <a:rPr lang="en-US" smtClean="0">
                <a:latin typeface="Arial" charset="0"/>
              </a:rPr>
              <a:t>February 18, 2011</a:t>
            </a:r>
            <a:endParaRPr lang="en-US">
              <a:latin typeface="Arial" charset="0"/>
            </a:endParaRPr>
          </a:p>
        </p:txBody>
      </p:sp>
      <p:sp>
        <p:nvSpPr>
          <p:cNvPr id="15363" name="Footer Placeholder 4"/>
          <p:cNvSpPr>
            <a:spLocks noGrp="1"/>
          </p:cNvSpPr>
          <p:nvPr>
            <p:ph type="ftr" sz="quarter" idx="11"/>
          </p:nvPr>
        </p:nvSpPr>
        <p:spPr>
          <a:noFill/>
        </p:spPr>
        <p:txBody>
          <a:bodyPr/>
          <a:lstStyle/>
          <a:p>
            <a:r>
              <a:rPr lang="en-US" smtClean="0">
                <a:latin typeface="Arial" charset="0"/>
              </a:rPr>
              <a:t>Florida Association of Institutional Research</a:t>
            </a:r>
            <a:endParaRPr lang="en-US">
              <a:latin typeface="Arial" charset="0"/>
            </a:endParaRPr>
          </a:p>
        </p:txBody>
      </p:sp>
      <p:sp>
        <p:nvSpPr>
          <p:cNvPr id="15364" name="Slide Number Placeholder 5"/>
          <p:cNvSpPr>
            <a:spLocks noGrp="1"/>
          </p:cNvSpPr>
          <p:nvPr>
            <p:ph type="sldNum" sz="quarter" idx="12"/>
          </p:nvPr>
        </p:nvSpPr>
        <p:spPr>
          <a:noFill/>
        </p:spPr>
        <p:txBody>
          <a:bodyPr/>
          <a:lstStyle/>
          <a:p>
            <a:fld id="{F4C54992-00DF-4D0F-A7A6-63B6FC15AF98}" type="slidenum">
              <a:rPr lang="en-US">
                <a:latin typeface="Arial" charset="0"/>
              </a:rPr>
              <a:pPr/>
              <a:t>22</a:t>
            </a:fld>
            <a:endParaRPr lang="en-US">
              <a:latin typeface="Arial" charset="0"/>
            </a:endParaRPr>
          </a:p>
        </p:txBody>
      </p:sp>
      <p:sp>
        <p:nvSpPr>
          <p:cNvPr id="15365" name="Rectangle 2"/>
          <p:cNvSpPr>
            <a:spLocks noGrp="1" noChangeArrowheads="1"/>
          </p:cNvSpPr>
          <p:nvPr>
            <p:ph type="title"/>
          </p:nvPr>
        </p:nvSpPr>
        <p:spPr>
          <a:xfrm>
            <a:off x="1447800" y="304800"/>
            <a:ext cx="7162800" cy="1020763"/>
          </a:xfrm>
        </p:spPr>
        <p:txBody>
          <a:bodyPr/>
          <a:lstStyle/>
          <a:p>
            <a:pPr algn="l" eaLnBrk="1" hangingPunct="1"/>
            <a:r>
              <a:rPr lang="en-US" dirty="0" smtClean="0"/>
              <a:t>Pilot Administration</a:t>
            </a:r>
          </a:p>
        </p:txBody>
      </p:sp>
      <p:pic>
        <p:nvPicPr>
          <p:cNvPr id="15366" name="Picture 4"/>
          <p:cNvPicPr>
            <a:picLocks noGrp="1" noChangeAspect="1" noChangeArrowheads="1"/>
          </p:cNvPicPr>
          <p:nvPr>
            <p:ph type="body" idx="1"/>
          </p:nvPr>
        </p:nvPicPr>
        <p:blipFill>
          <a:blip r:embed="rId2" cstate="print"/>
          <a:srcRect/>
          <a:stretch>
            <a:fillRect/>
          </a:stretch>
        </p:blipFill>
        <p:spPr>
          <a:xfrm>
            <a:off x="1379538" y="1827213"/>
            <a:ext cx="6399212" cy="3897312"/>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r>
              <a:rPr lang="en-US" smtClean="0">
                <a:latin typeface="Arial" charset="0"/>
              </a:rPr>
              <a:t>February 18, 2011</a:t>
            </a:r>
            <a:endParaRPr lang="en-US">
              <a:latin typeface="Arial" charset="0"/>
            </a:endParaRPr>
          </a:p>
        </p:txBody>
      </p:sp>
      <p:sp>
        <p:nvSpPr>
          <p:cNvPr id="16387" name="Footer Placeholder 4"/>
          <p:cNvSpPr>
            <a:spLocks noGrp="1"/>
          </p:cNvSpPr>
          <p:nvPr>
            <p:ph type="ftr" sz="quarter" idx="11"/>
          </p:nvPr>
        </p:nvSpPr>
        <p:spPr>
          <a:noFill/>
        </p:spPr>
        <p:txBody>
          <a:bodyPr/>
          <a:lstStyle/>
          <a:p>
            <a:r>
              <a:rPr lang="en-US" smtClean="0">
                <a:latin typeface="Arial" charset="0"/>
              </a:rPr>
              <a:t>Florida Association of Institutional Research</a:t>
            </a:r>
            <a:endParaRPr lang="en-US">
              <a:latin typeface="Arial" charset="0"/>
            </a:endParaRPr>
          </a:p>
        </p:txBody>
      </p:sp>
      <p:sp>
        <p:nvSpPr>
          <p:cNvPr id="16388" name="Slide Number Placeholder 5"/>
          <p:cNvSpPr>
            <a:spLocks noGrp="1"/>
          </p:cNvSpPr>
          <p:nvPr>
            <p:ph type="sldNum" sz="quarter" idx="12"/>
          </p:nvPr>
        </p:nvSpPr>
        <p:spPr>
          <a:noFill/>
        </p:spPr>
        <p:txBody>
          <a:bodyPr/>
          <a:lstStyle/>
          <a:p>
            <a:fld id="{2B34B260-8717-485B-B2E2-8B5ADB2A5F70}" type="slidenum">
              <a:rPr lang="en-US">
                <a:latin typeface="Arial" charset="0"/>
              </a:rPr>
              <a:pPr/>
              <a:t>23</a:t>
            </a:fld>
            <a:endParaRPr lang="en-US">
              <a:latin typeface="Arial" charset="0"/>
            </a:endParaRPr>
          </a:p>
        </p:txBody>
      </p:sp>
      <p:sp>
        <p:nvSpPr>
          <p:cNvPr id="16389" name="Rectangle 2"/>
          <p:cNvSpPr>
            <a:spLocks noGrp="1" noChangeArrowheads="1"/>
          </p:cNvSpPr>
          <p:nvPr>
            <p:ph type="title"/>
          </p:nvPr>
        </p:nvSpPr>
        <p:spPr/>
        <p:txBody>
          <a:bodyPr/>
          <a:lstStyle/>
          <a:p>
            <a:pPr algn="l" eaLnBrk="1" hangingPunct="1"/>
            <a:r>
              <a:rPr lang="en-US" sz="3600" dirty="0" smtClean="0"/>
              <a:t>Frequently Asked Questions</a:t>
            </a:r>
          </a:p>
        </p:txBody>
      </p:sp>
      <p:sp>
        <p:nvSpPr>
          <p:cNvPr id="7" name="Content Placeholder 6"/>
          <p:cNvSpPr>
            <a:spLocks noGrp="1"/>
          </p:cNvSpPr>
          <p:nvPr>
            <p:ph idx="1"/>
          </p:nvPr>
        </p:nvSpPr>
        <p:spPr>
          <a:xfrm>
            <a:off x="304800" y="1828800"/>
            <a:ext cx="8382000" cy="4267200"/>
          </a:xfrm>
        </p:spPr>
        <p:txBody>
          <a:bodyPr/>
          <a:lstStyle/>
          <a:p>
            <a:pPr>
              <a:buNone/>
            </a:pPr>
            <a:r>
              <a:rPr lang="en-US" sz="1200" b="1" dirty="0" smtClean="0"/>
              <a:t>Frequently Asked Questions (FAQs)</a:t>
            </a:r>
          </a:p>
          <a:p>
            <a:pPr>
              <a:buNone/>
            </a:pPr>
            <a:r>
              <a:rPr lang="en-US" sz="1200" b="1" dirty="0" smtClean="0"/>
              <a:t>General Education Outcomes Assessment </a:t>
            </a:r>
          </a:p>
          <a:p>
            <a:pPr>
              <a:buNone/>
            </a:pPr>
            <a:endParaRPr lang="en-US" sz="1200" dirty="0" smtClean="0"/>
          </a:p>
          <a:p>
            <a:pPr>
              <a:buNone/>
            </a:pPr>
            <a:r>
              <a:rPr lang="en-US" sz="1200" b="1" dirty="0" smtClean="0"/>
              <a:t>1. Why has this course been added to my ANGEL page? </a:t>
            </a:r>
            <a:endParaRPr lang="en-US" sz="1200" dirty="0" smtClean="0"/>
          </a:p>
          <a:p>
            <a:pPr>
              <a:buNone/>
            </a:pPr>
            <a:r>
              <a:rPr lang="en-US" sz="1200" dirty="0" smtClean="0"/>
              <a:t>This course is listed on your ANGEL page because you have been selected to participate in the General Educational </a:t>
            </a:r>
          </a:p>
          <a:p>
            <a:pPr>
              <a:buNone/>
            </a:pPr>
            <a:r>
              <a:rPr lang="en-US" sz="1200" dirty="0" smtClean="0"/>
              <a:t>Assessment due to your successful completion of 45 or more credit hours of combined SPC and transfer credits. </a:t>
            </a:r>
          </a:p>
          <a:p>
            <a:pPr>
              <a:buNone/>
            </a:pPr>
            <a:r>
              <a:rPr lang="en-US" sz="1200" b="1" dirty="0" smtClean="0"/>
              <a:t> </a:t>
            </a:r>
            <a:endParaRPr lang="en-US" sz="1200" dirty="0" smtClean="0"/>
          </a:p>
          <a:p>
            <a:pPr>
              <a:buNone/>
            </a:pPr>
            <a:r>
              <a:rPr lang="en-US" sz="1200" b="1" dirty="0" smtClean="0"/>
              <a:t>2. What is the purpose of this assessment?</a:t>
            </a:r>
            <a:endParaRPr lang="en-US" sz="1200" dirty="0" smtClean="0"/>
          </a:p>
          <a:p>
            <a:pPr>
              <a:buNone/>
            </a:pPr>
            <a:r>
              <a:rPr lang="en-US" sz="1200" dirty="0" smtClean="0"/>
              <a:t>The purpose of the General Education Assessment is to evaluate the quality of our general education curriculum. The </a:t>
            </a:r>
          </a:p>
          <a:p>
            <a:pPr>
              <a:buNone/>
            </a:pPr>
            <a:r>
              <a:rPr lang="en-US" sz="1200" dirty="0" smtClean="0"/>
              <a:t>aggregate results of this assessment will assist in improving our general education courses, as part of the College’s </a:t>
            </a:r>
          </a:p>
          <a:p>
            <a:pPr>
              <a:buNone/>
            </a:pPr>
            <a:r>
              <a:rPr lang="en-US" sz="1200" dirty="0" smtClean="0"/>
              <a:t>commitment to continuous improvement.  </a:t>
            </a:r>
          </a:p>
          <a:p>
            <a:pPr>
              <a:buNone/>
            </a:pPr>
            <a:r>
              <a:rPr lang="en-US" sz="1200" dirty="0" smtClean="0"/>
              <a:t> </a:t>
            </a:r>
          </a:p>
          <a:p>
            <a:pPr>
              <a:buNone/>
            </a:pPr>
            <a:r>
              <a:rPr lang="en-US" sz="1200" dirty="0" smtClean="0"/>
              <a:t>The assessment also satisfies our obligation to the Southern Association of Colleges and Schools (SACS), our </a:t>
            </a:r>
          </a:p>
          <a:p>
            <a:pPr>
              <a:buNone/>
            </a:pPr>
            <a:r>
              <a:rPr lang="en-US" sz="1200" dirty="0" smtClean="0"/>
              <a:t>accrediting entity which ensures the high quality of the degree you will receive upon graduation. </a:t>
            </a:r>
          </a:p>
          <a:p>
            <a:pPr>
              <a:buNone/>
            </a:pPr>
            <a:r>
              <a:rPr lang="en-US" sz="1200" dirty="0" smtClean="0"/>
              <a:t> </a:t>
            </a:r>
          </a:p>
          <a:p>
            <a:pPr>
              <a:buNone/>
            </a:pPr>
            <a:r>
              <a:rPr lang="en-US" sz="1200" b="1" dirty="0" smtClean="0"/>
              <a:t>3. Why do I have to take the assessment if a portion of my total credits are transfer credits?</a:t>
            </a:r>
            <a:endParaRPr lang="en-US" sz="1200" dirty="0" smtClean="0"/>
          </a:p>
          <a:p>
            <a:pPr>
              <a:buNone/>
            </a:pPr>
            <a:r>
              <a:rPr lang="en-US" sz="1200" dirty="0" smtClean="0"/>
              <a:t>Students who have completed a total of 45 credits including SPC and transfer credits were selected.  Your results and </a:t>
            </a:r>
          </a:p>
          <a:p>
            <a:pPr>
              <a:buNone/>
            </a:pPr>
            <a:r>
              <a:rPr lang="en-US" sz="1200" dirty="0" smtClean="0"/>
              <a:t>those of other SPC students will assist us in improving the general education courses and ensuring that we meet the </a:t>
            </a:r>
          </a:p>
          <a:p>
            <a:pPr>
              <a:buNone/>
            </a:pPr>
            <a:r>
              <a:rPr lang="en-US" sz="1200" dirty="0" smtClean="0"/>
              <a:t>needs of our students.</a:t>
            </a: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p>
            <a:r>
              <a:rPr lang="en-US" smtClean="0">
                <a:latin typeface="Arial" charset="0"/>
              </a:rPr>
              <a:t>February 18, 2011</a:t>
            </a:r>
            <a:endParaRPr lang="en-US">
              <a:latin typeface="Arial" charset="0"/>
            </a:endParaRPr>
          </a:p>
        </p:txBody>
      </p:sp>
      <p:sp>
        <p:nvSpPr>
          <p:cNvPr id="17411" name="Footer Placeholder 4"/>
          <p:cNvSpPr>
            <a:spLocks noGrp="1"/>
          </p:cNvSpPr>
          <p:nvPr>
            <p:ph type="ftr" sz="quarter" idx="11"/>
          </p:nvPr>
        </p:nvSpPr>
        <p:spPr>
          <a:noFill/>
        </p:spPr>
        <p:txBody>
          <a:bodyPr/>
          <a:lstStyle/>
          <a:p>
            <a:r>
              <a:rPr lang="en-US" smtClean="0">
                <a:latin typeface="Arial" charset="0"/>
              </a:rPr>
              <a:t>Florida Association of Institutional Research</a:t>
            </a:r>
            <a:endParaRPr lang="en-US">
              <a:latin typeface="Arial" charset="0"/>
            </a:endParaRPr>
          </a:p>
        </p:txBody>
      </p:sp>
      <p:sp>
        <p:nvSpPr>
          <p:cNvPr id="17412" name="Slide Number Placeholder 5"/>
          <p:cNvSpPr>
            <a:spLocks noGrp="1"/>
          </p:cNvSpPr>
          <p:nvPr>
            <p:ph type="sldNum" sz="quarter" idx="12"/>
          </p:nvPr>
        </p:nvSpPr>
        <p:spPr>
          <a:noFill/>
        </p:spPr>
        <p:txBody>
          <a:bodyPr/>
          <a:lstStyle/>
          <a:p>
            <a:fld id="{F35B14D5-064A-458C-A4C4-9B90977A1E97}" type="slidenum">
              <a:rPr lang="en-US">
                <a:latin typeface="Arial" charset="0"/>
              </a:rPr>
              <a:pPr/>
              <a:t>24</a:t>
            </a:fld>
            <a:endParaRPr lang="en-US">
              <a:latin typeface="Arial" charset="0"/>
            </a:endParaRPr>
          </a:p>
        </p:txBody>
      </p:sp>
      <p:sp>
        <p:nvSpPr>
          <p:cNvPr id="17413" name="Rectangle 2"/>
          <p:cNvSpPr>
            <a:spLocks noGrp="1" noChangeArrowheads="1"/>
          </p:cNvSpPr>
          <p:nvPr>
            <p:ph type="title"/>
          </p:nvPr>
        </p:nvSpPr>
        <p:spPr/>
        <p:txBody>
          <a:bodyPr/>
          <a:lstStyle/>
          <a:p>
            <a:pPr algn="l" eaLnBrk="1" hangingPunct="1"/>
            <a:r>
              <a:rPr lang="en-US" sz="3600" dirty="0" smtClean="0"/>
              <a:t>Frequently Asked Questions</a:t>
            </a:r>
          </a:p>
        </p:txBody>
      </p:sp>
      <p:sp>
        <p:nvSpPr>
          <p:cNvPr id="7" name="Content Placeholder 6"/>
          <p:cNvSpPr>
            <a:spLocks noGrp="1"/>
          </p:cNvSpPr>
          <p:nvPr>
            <p:ph idx="1"/>
          </p:nvPr>
        </p:nvSpPr>
        <p:spPr>
          <a:xfrm>
            <a:off x="304800" y="1828800"/>
            <a:ext cx="8382000" cy="4267200"/>
          </a:xfrm>
        </p:spPr>
        <p:txBody>
          <a:bodyPr/>
          <a:lstStyle/>
          <a:p>
            <a:pPr>
              <a:buNone/>
            </a:pPr>
            <a:r>
              <a:rPr lang="en-US" sz="1200" b="1" dirty="0" smtClean="0"/>
              <a:t>4. Why do I have to take the assessment if I am pursuing a degree in a specific discipline? </a:t>
            </a:r>
            <a:endParaRPr lang="en-US" sz="1200" dirty="0" smtClean="0"/>
          </a:p>
          <a:p>
            <a:pPr>
              <a:buNone/>
            </a:pPr>
            <a:r>
              <a:rPr lang="en-US" sz="1200" dirty="0" smtClean="0"/>
              <a:t>As per our agreement with our accreditation body, the Southern Association of Colleges and Schools, students across </a:t>
            </a:r>
          </a:p>
          <a:p>
            <a:pPr>
              <a:buNone/>
            </a:pPr>
            <a:r>
              <a:rPr lang="en-US" sz="1200" dirty="0" smtClean="0"/>
              <a:t>all disciplines are required to take a specified number of general education courses as part of their degree requirement. </a:t>
            </a:r>
          </a:p>
          <a:p>
            <a:pPr>
              <a:buNone/>
            </a:pPr>
            <a:r>
              <a:rPr lang="en-US" sz="1200" dirty="0" smtClean="0"/>
              <a:t>As a result, all students, regardless of discipline, who have completed 45 credits were selected to participate in the </a:t>
            </a:r>
          </a:p>
          <a:p>
            <a:pPr>
              <a:buNone/>
            </a:pPr>
            <a:r>
              <a:rPr lang="en-US" sz="1200" dirty="0" smtClean="0"/>
              <a:t>General Educational Assessment. Your results and those of other SPC students will assist us in improving the general </a:t>
            </a:r>
          </a:p>
          <a:p>
            <a:pPr>
              <a:buNone/>
            </a:pPr>
            <a:r>
              <a:rPr lang="en-US" sz="1200" dirty="0" smtClean="0"/>
              <a:t>education courses and ensuring that we meet the needs of our students.</a:t>
            </a:r>
          </a:p>
          <a:p>
            <a:pPr>
              <a:buNone/>
            </a:pPr>
            <a:r>
              <a:rPr lang="en-US" sz="1200" dirty="0" smtClean="0"/>
              <a:t> </a:t>
            </a:r>
          </a:p>
          <a:p>
            <a:pPr>
              <a:buNone/>
            </a:pPr>
            <a:r>
              <a:rPr lang="en-US" sz="1200" b="1" dirty="0" smtClean="0"/>
              <a:t>5. What is the deadline for completing this assessment?</a:t>
            </a:r>
            <a:endParaRPr lang="en-US" sz="1200" dirty="0" smtClean="0"/>
          </a:p>
          <a:p>
            <a:pPr>
              <a:buNone/>
            </a:pPr>
            <a:r>
              <a:rPr lang="en-US" sz="1200" dirty="0" smtClean="0"/>
              <a:t>The assessment will be available on your ANGEL course until one week before the end of the current term.</a:t>
            </a:r>
          </a:p>
          <a:p>
            <a:pPr>
              <a:buNone/>
            </a:pPr>
            <a:r>
              <a:rPr lang="en-US" sz="1200" b="1" dirty="0" smtClean="0"/>
              <a:t> </a:t>
            </a:r>
            <a:endParaRPr lang="en-US" sz="1200" dirty="0" smtClean="0"/>
          </a:p>
          <a:p>
            <a:pPr>
              <a:buNone/>
            </a:pPr>
            <a:r>
              <a:rPr lang="en-US" sz="1200" b="1" dirty="0" smtClean="0"/>
              <a:t>6. How long does it take to complete the assessment?</a:t>
            </a:r>
            <a:endParaRPr lang="en-US" sz="1200" dirty="0" smtClean="0"/>
          </a:p>
          <a:p>
            <a:pPr>
              <a:buNone/>
            </a:pPr>
            <a:r>
              <a:rPr lang="en-US" sz="1200" dirty="0" smtClean="0"/>
              <a:t>On average the assessment takes about 40 minutes to complete. You will be given a ninety-minute time limit.</a:t>
            </a:r>
          </a:p>
          <a:p>
            <a:pPr>
              <a:buNone/>
            </a:pPr>
            <a:r>
              <a:rPr lang="en-US" sz="1200" b="1" dirty="0" smtClean="0"/>
              <a:t> </a:t>
            </a:r>
            <a:endParaRPr lang="en-US" sz="1200" dirty="0" smtClean="0"/>
          </a:p>
          <a:p>
            <a:pPr>
              <a:buNone/>
            </a:pPr>
            <a:r>
              <a:rPr lang="en-US" sz="1200" b="1" dirty="0" smtClean="0"/>
              <a:t>7. May I use a calculator?</a:t>
            </a:r>
            <a:endParaRPr lang="en-US" sz="1200" dirty="0" smtClean="0"/>
          </a:p>
          <a:p>
            <a:pPr>
              <a:buNone/>
            </a:pPr>
            <a:r>
              <a:rPr lang="en-US" sz="1200" dirty="0" smtClean="0"/>
              <a:t>You may use a calculator, and we suggest that you have scratch paper available when taking the assessment.</a:t>
            </a:r>
          </a:p>
          <a:p>
            <a:pPr>
              <a:buNone/>
            </a:pPr>
            <a:r>
              <a:rPr lang="en-US" sz="1200" dirty="0" smtClean="0"/>
              <a:t> </a:t>
            </a:r>
          </a:p>
          <a:p>
            <a:pPr>
              <a:buNone/>
            </a:pPr>
            <a:r>
              <a:rPr lang="en-US" sz="1200" b="1" dirty="0" smtClean="0"/>
              <a:t>8.  I opened the assessment but closed it without completing it.  May I complete the assessment at a later time?</a:t>
            </a:r>
            <a:endParaRPr lang="en-US" sz="1200" dirty="0" smtClean="0"/>
          </a:p>
          <a:p>
            <a:pPr>
              <a:buNone/>
            </a:pPr>
            <a:r>
              <a:rPr lang="en-US" sz="1200" dirty="0" smtClean="0"/>
              <a:t>Yes, you may access and complete the assessment at a later time as long as you do not select ‘Begin Assessment’.</a:t>
            </a:r>
            <a:r>
              <a:rPr lang="en-US" sz="1200" b="1" i="1" dirty="0" smtClean="0"/>
              <a:t> </a:t>
            </a:r>
          </a:p>
          <a:p>
            <a:pPr>
              <a:buNone/>
            </a:pPr>
            <a:r>
              <a:rPr lang="en-US" sz="1200" dirty="0" smtClean="0"/>
              <a:t>Once you select the option to begin the assessment you must complete and submit it within ninety minutes. </a:t>
            </a:r>
          </a:p>
          <a:p>
            <a:pPr>
              <a:buNone/>
            </a:pPr>
            <a:r>
              <a:rPr lang="en-US" sz="1200" dirty="0" smtClean="0"/>
              <a:t> </a:t>
            </a:r>
          </a:p>
          <a:p>
            <a:pPr>
              <a:buNone/>
            </a:pPr>
            <a:endParaRPr lang="en-US"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t>Frequently Asked Questions</a:t>
            </a:r>
            <a:endParaRPr lang="en-US" sz="3600" dirty="0"/>
          </a:p>
        </p:txBody>
      </p:sp>
      <p:sp>
        <p:nvSpPr>
          <p:cNvPr id="3" name="Content Placeholder 2"/>
          <p:cNvSpPr>
            <a:spLocks noGrp="1"/>
          </p:cNvSpPr>
          <p:nvPr>
            <p:ph idx="1"/>
          </p:nvPr>
        </p:nvSpPr>
        <p:spPr>
          <a:xfrm>
            <a:off x="304800" y="1828800"/>
            <a:ext cx="8382000" cy="4267200"/>
          </a:xfrm>
        </p:spPr>
        <p:txBody>
          <a:bodyPr/>
          <a:lstStyle/>
          <a:p>
            <a:pPr>
              <a:buNone/>
            </a:pPr>
            <a:r>
              <a:rPr lang="en-US" sz="1100" b="1" dirty="0" smtClean="0"/>
              <a:t>9. How do I know if I passed the assessment?</a:t>
            </a:r>
            <a:endParaRPr lang="en-US" sz="1100" dirty="0" smtClean="0"/>
          </a:p>
          <a:p>
            <a:pPr>
              <a:buNone/>
            </a:pPr>
            <a:r>
              <a:rPr lang="en-US" sz="1100" dirty="0" smtClean="0"/>
              <a:t>The score you receive on the assessment is a percentage of your correct responses, however there is no pass or fail associated with </a:t>
            </a:r>
          </a:p>
          <a:p>
            <a:pPr>
              <a:buNone/>
            </a:pPr>
            <a:r>
              <a:rPr lang="en-US" sz="1100" dirty="0" smtClean="0"/>
              <a:t>the score.  The results of the assessment are only used to assist us in improving the general education courses.</a:t>
            </a:r>
          </a:p>
          <a:p>
            <a:pPr>
              <a:buNone/>
            </a:pPr>
            <a:r>
              <a:rPr lang="en-US" sz="1100" dirty="0" smtClean="0"/>
              <a:t> </a:t>
            </a:r>
          </a:p>
          <a:p>
            <a:pPr>
              <a:buNone/>
            </a:pPr>
            <a:r>
              <a:rPr lang="en-US" sz="1100" b="1" dirty="0" smtClean="0"/>
              <a:t>10. Why am I unable to listen to the audio file needed to answer the related item(s) in the assessment?    </a:t>
            </a:r>
            <a:endParaRPr lang="en-US" sz="1100" dirty="0" smtClean="0"/>
          </a:p>
          <a:p>
            <a:pPr>
              <a:buNone/>
            </a:pPr>
            <a:r>
              <a:rPr lang="en-US" sz="1100" dirty="0" smtClean="0"/>
              <a:t>This issue may be the result of an older version of the Flash Player installed on your computer. Older Flash Player versions may </a:t>
            </a:r>
          </a:p>
          <a:p>
            <a:pPr>
              <a:buNone/>
            </a:pPr>
            <a:r>
              <a:rPr lang="en-US" sz="1100" dirty="0" smtClean="0"/>
              <a:t>have a compatibility issue with the current version of ANGEL that we are using at the College. If you are taking the assessment and </a:t>
            </a:r>
          </a:p>
          <a:p>
            <a:pPr>
              <a:buNone/>
            </a:pPr>
            <a:r>
              <a:rPr lang="en-US" sz="1100" dirty="0" smtClean="0"/>
              <a:t>have the issue, you may ignore that item(s) on the assessment. </a:t>
            </a:r>
          </a:p>
          <a:p>
            <a:pPr>
              <a:buNone/>
            </a:pPr>
            <a:r>
              <a:rPr lang="en-US" sz="1100" dirty="0" smtClean="0"/>
              <a:t> </a:t>
            </a:r>
          </a:p>
          <a:p>
            <a:pPr>
              <a:buNone/>
            </a:pPr>
            <a:r>
              <a:rPr lang="en-US" sz="1100" b="1" dirty="0" smtClean="0"/>
              <a:t>11. How should I respond to the ‘Security Warning’ message: ‘Do you want to view only the webpage content that was </a:t>
            </a:r>
          </a:p>
          <a:p>
            <a:pPr>
              <a:buNone/>
            </a:pPr>
            <a:r>
              <a:rPr lang="en-US" sz="1100" b="1" dirty="0" smtClean="0"/>
              <a:t>delivered securely?</a:t>
            </a:r>
            <a:r>
              <a:rPr lang="en-US" sz="1100" dirty="0" smtClean="0"/>
              <a:t>'</a:t>
            </a:r>
          </a:p>
          <a:p>
            <a:pPr>
              <a:buNone/>
            </a:pPr>
            <a:r>
              <a:rPr lang="en-US" sz="1100" dirty="0" smtClean="0"/>
              <a:t>The correct response to the Security Warning message is to select 'NO'.</a:t>
            </a:r>
          </a:p>
          <a:p>
            <a:pPr>
              <a:buNone/>
            </a:pPr>
            <a:r>
              <a:rPr lang="en-US" sz="1100" dirty="0" smtClean="0"/>
              <a:t> </a:t>
            </a:r>
          </a:p>
          <a:p>
            <a:pPr>
              <a:buNone/>
            </a:pPr>
            <a:r>
              <a:rPr lang="en-US" sz="1100" b="1" dirty="0" smtClean="0"/>
              <a:t>12. Will the results of this assessment affect my grades?</a:t>
            </a:r>
            <a:endParaRPr lang="en-US" sz="1100" dirty="0" smtClean="0"/>
          </a:p>
          <a:p>
            <a:pPr>
              <a:buNone/>
            </a:pPr>
            <a:r>
              <a:rPr lang="en-US" sz="1100" dirty="0" smtClean="0"/>
              <a:t>The results of this assessment will remain confidential, and will not affect your course grades or overall grade point average. Your </a:t>
            </a:r>
          </a:p>
          <a:p>
            <a:pPr>
              <a:buNone/>
            </a:pPr>
            <a:r>
              <a:rPr lang="en-US" sz="1100" dirty="0" smtClean="0"/>
              <a:t>results will be combined with those of other SPC students to assist us in improving the general education curriculum.</a:t>
            </a:r>
          </a:p>
          <a:p>
            <a:pPr>
              <a:buNone/>
            </a:pPr>
            <a:r>
              <a:rPr lang="en-US" sz="1100" dirty="0" smtClean="0"/>
              <a:t> </a:t>
            </a:r>
          </a:p>
          <a:p>
            <a:pPr>
              <a:buNone/>
            </a:pPr>
            <a:r>
              <a:rPr lang="en-US" sz="1100" b="1" dirty="0" smtClean="0"/>
              <a:t>13. Who should I contact with additional questions?</a:t>
            </a:r>
            <a:endParaRPr lang="en-US" sz="1100" dirty="0" smtClean="0"/>
          </a:p>
          <a:p>
            <a:pPr>
              <a:buNone/>
            </a:pPr>
            <a:r>
              <a:rPr lang="en-US" sz="1100" dirty="0" smtClean="0"/>
              <a:t>If you have any additional questions regarding this assessment, please contact the department of Academic Effectiveness and </a:t>
            </a:r>
          </a:p>
          <a:p>
            <a:pPr>
              <a:buNone/>
            </a:pPr>
            <a:r>
              <a:rPr lang="en-US" sz="1100" dirty="0" smtClean="0"/>
              <a:t>Assessment at 727.712.5237, or </a:t>
            </a:r>
            <a:r>
              <a:rPr lang="en-US" sz="1100" dirty="0" smtClean="0">
                <a:hlinkClick r:id="rId2"/>
              </a:rPr>
              <a:t>ortiz.mary@spcollege.edu</a:t>
            </a:r>
            <a:r>
              <a:rPr lang="en-US" sz="1100" dirty="0" smtClean="0"/>
              <a:t>.</a:t>
            </a:r>
            <a:endParaRPr lang="en-US" sz="1100" dirty="0"/>
          </a:p>
        </p:txBody>
      </p:sp>
      <p:sp>
        <p:nvSpPr>
          <p:cNvPr id="4" name="Date Placeholder 3"/>
          <p:cNvSpPr>
            <a:spLocks noGrp="1"/>
          </p:cNvSpPr>
          <p:nvPr>
            <p:ph type="dt" sz="half" idx="10"/>
          </p:nvPr>
        </p:nvSpPr>
        <p:spPr/>
        <p:txBody>
          <a:bodyPr/>
          <a:lstStyle/>
          <a:p>
            <a:r>
              <a:rPr lang="en-US" smtClean="0"/>
              <a:t>February 18, 2011</a:t>
            </a:r>
            <a:endParaRPr lang="en-US" dirty="0"/>
          </a:p>
        </p:txBody>
      </p:sp>
      <p:sp>
        <p:nvSpPr>
          <p:cNvPr id="5" name="Footer Placeholder 4"/>
          <p:cNvSpPr>
            <a:spLocks noGrp="1"/>
          </p:cNvSpPr>
          <p:nvPr>
            <p:ph type="ftr" sz="quarter" idx="11"/>
          </p:nvPr>
        </p:nvSpPr>
        <p:spPr/>
        <p:txBody>
          <a:bodyPr/>
          <a:lstStyle/>
          <a:p>
            <a:r>
              <a:rPr lang="en-US" smtClean="0"/>
              <a:t>Florida Association of Institutional Research</a:t>
            </a:r>
            <a:endParaRPr lang="en-US"/>
          </a:p>
        </p:txBody>
      </p:sp>
      <p:sp>
        <p:nvSpPr>
          <p:cNvPr id="6" name="Slide Number Placeholder 5"/>
          <p:cNvSpPr>
            <a:spLocks noGrp="1"/>
          </p:cNvSpPr>
          <p:nvPr>
            <p:ph type="sldNum" sz="quarter" idx="12"/>
          </p:nvPr>
        </p:nvSpPr>
        <p:spPr/>
        <p:txBody>
          <a:bodyPr/>
          <a:lstStyle/>
          <a:p>
            <a:fld id="{7DEDB458-65E9-4BE2-8AEF-9E1415323B4F}"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Pilot Administration</a:t>
            </a:r>
            <a:endParaRPr lang="en-US" dirty="0"/>
          </a:p>
        </p:txBody>
      </p:sp>
      <p:sp>
        <p:nvSpPr>
          <p:cNvPr id="3" name="Content Placeholder 2"/>
          <p:cNvSpPr>
            <a:spLocks noGrp="1"/>
          </p:cNvSpPr>
          <p:nvPr>
            <p:ph idx="1"/>
          </p:nvPr>
        </p:nvSpPr>
        <p:spPr>
          <a:xfrm>
            <a:off x="304800" y="1828800"/>
            <a:ext cx="8382000" cy="4267200"/>
          </a:xfrm>
        </p:spPr>
        <p:txBody>
          <a:bodyPr/>
          <a:lstStyle/>
          <a:p>
            <a:pPr>
              <a:buNone/>
            </a:pPr>
            <a:r>
              <a:rPr lang="en-US" dirty="0" smtClean="0"/>
              <a:t>Multiple Student Contacts</a:t>
            </a:r>
          </a:p>
          <a:p>
            <a:pPr lvl="1">
              <a:buFont typeface="Wingdings" pitchFamily="2" charset="2"/>
              <a:buChar char="§"/>
            </a:pPr>
            <a:r>
              <a:rPr lang="en-US" dirty="0" smtClean="0"/>
              <a:t>Several student reminders are sent periodically to non-respondents, using email merge</a:t>
            </a:r>
          </a:p>
          <a:p>
            <a:pPr lvl="1">
              <a:buFont typeface="Wingdings" pitchFamily="2" charset="2"/>
              <a:buChar char="§"/>
            </a:pPr>
            <a:r>
              <a:rPr lang="en-US" dirty="0" smtClean="0"/>
              <a:t>One student reminder is sent via paper mail</a:t>
            </a:r>
          </a:p>
          <a:p>
            <a:pPr lvl="1">
              <a:buFont typeface="Wingdings" pitchFamily="2" charset="2"/>
              <a:buChar char="§"/>
            </a:pPr>
            <a:r>
              <a:rPr lang="en-US" dirty="0" smtClean="0"/>
              <a:t>Scripts are used to respond promptly to student inquiries</a:t>
            </a:r>
          </a:p>
          <a:p>
            <a:pPr lvl="1">
              <a:buFont typeface="Wingdings" pitchFamily="2" charset="2"/>
              <a:buChar char="§"/>
            </a:pPr>
            <a:endParaRPr lang="en-US" dirty="0" smtClean="0"/>
          </a:p>
          <a:p>
            <a:pPr lvl="1">
              <a:buNone/>
            </a:pPr>
            <a:endParaRPr lang="en-US" dirty="0" smtClean="0"/>
          </a:p>
          <a:p>
            <a:pPr>
              <a:buNone/>
            </a:pPr>
            <a:endParaRPr lang="en-US" dirty="0"/>
          </a:p>
        </p:txBody>
      </p:sp>
      <p:sp>
        <p:nvSpPr>
          <p:cNvPr id="4" name="Date Placeholder 3"/>
          <p:cNvSpPr>
            <a:spLocks noGrp="1"/>
          </p:cNvSpPr>
          <p:nvPr>
            <p:ph type="dt" sz="half" idx="10"/>
          </p:nvPr>
        </p:nvSpPr>
        <p:spPr/>
        <p:txBody>
          <a:bodyPr/>
          <a:lstStyle/>
          <a:p>
            <a:r>
              <a:rPr lang="en-US" smtClean="0"/>
              <a:t>February 18, 2011</a:t>
            </a:r>
            <a:endParaRPr lang="en-US" dirty="0"/>
          </a:p>
        </p:txBody>
      </p:sp>
      <p:sp>
        <p:nvSpPr>
          <p:cNvPr id="5" name="Footer Placeholder 4"/>
          <p:cNvSpPr>
            <a:spLocks noGrp="1"/>
          </p:cNvSpPr>
          <p:nvPr>
            <p:ph type="ftr" sz="quarter" idx="11"/>
          </p:nvPr>
        </p:nvSpPr>
        <p:spPr/>
        <p:txBody>
          <a:bodyPr/>
          <a:lstStyle/>
          <a:p>
            <a:r>
              <a:rPr lang="en-US" smtClean="0"/>
              <a:t>Florida Association of Institutional Research</a:t>
            </a:r>
            <a:endParaRPr lang="en-US"/>
          </a:p>
        </p:txBody>
      </p:sp>
      <p:sp>
        <p:nvSpPr>
          <p:cNvPr id="6" name="Slide Number Placeholder 5"/>
          <p:cNvSpPr>
            <a:spLocks noGrp="1"/>
          </p:cNvSpPr>
          <p:nvPr>
            <p:ph type="sldNum" sz="quarter" idx="12"/>
          </p:nvPr>
        </p:nvSpPr>
        <p:spPr/>
        <p:txBody>
          <a:bodyPr/>
          <a:lstStyle/>
          <a:p>
            <a:fld id="{7DEDB458-65E9-4BE2-8AEF-9E1415323B4F}"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p>
            <a:r>
              <a:rPr lang="en-US" smtClean="0">
                <a:latin typeface="Arial" charset="0"/>
              </a:rPr>
              <a:t>February 18, 2011</a:t>
            </a:r>
            <a:endParaRPr lang="en-US">
              <a:latin typeface="Arial" charset="0"/>
            </a:endParaRPr>
          </a:p>
        </p:txBody>
      </p:sp>
      <p:sp>
        <p:nvSpPr>
          <p:cNvPr id="18435" name="Footer Placeholder 4"/>
          <p:cNvSpPr>
            <a:spLocks noGrp="1"/>
          </p:cNvSpPr>
          <p:nvPr>
            <p:ph type="ftr" sz="quarter" idx="11"/>
          </p:nvPr>
        </p:nvSpPr>
        <p:spPr>
          <a:noFill/>
        </p:spPr>
        <p:txBody>
          <a:bodyPr/>
          <a:lstStyle/>
          <a:p>
            <a:r>
              <a:rPr lang="en-US" smtClean="0">
                <a:latin typeface="Arial" charset="0"/>
              </a:rPr>
              <a:t>Florida Association of Institutional Research</a:t>
            </a:r>
            <a:endParaRPr lang="en-US">
              <a:latin typeface="Arial" charset="0"/>
            </a:endParaRPr>
          </a:p>
        </p:txBody>
      </p:sp>
      <p:sp>
        <p:nvSpPr>
          <p:cNvPr id="18436" name="Slide Number Placeholder 5"/>
          <p:cNvSpPr>
            <a:spLocks noGrp="1"/>
          </p:cNvSpPr>
          <p:nvPr>
            <p:ph type="sldNum" sz="quarter" idx="12"/>
          </p:nvPr>
        </p:nvSpPr>
        <p:spPr>
          <a:noFill/>
        </p:spPr>
        <p:txBody>
          <a:bodyPr/>
          <a:lstStyle/>
          <a:p>
            <a:fld id="{99DB2F7C-D476-41C5-A95D-69502447A4E1}" type="slidenum">
              <a:rPr lang="en-US">
                <a:latin typeface="Arial" charset="0"/>
              </a:rPr>
              <a:pPr/>
              <a:t>27</a:t>
            </a:fld>
            <a:endParaRPr lang="en-US">
              <a:latin typeface="Arial" charset="0"/>
            </a:endParaRPr>
          </a:p>
        </p:txBody>
      </p:sp>
      <p:sp>
        <p:nvSpPr>
          <p:cNvPr id="18437" name="Rectangle 2"/>
          <p:cNvSpPr>
            <a:spLocks noGrp="1" noChangeArrowheads="1"/>
          </p:cNvSpPr>
          <p:nvPr>
            <p:ph type="title"/>
          </p:nvPr>
        </p:nvSpPr>
        <p:spPr/>
        <p:txBody>
          <a:bodyPr/>
          <a:lstStyle/>
          <a:p>
            <a:pPr algn="l" eaLnBrk="1" hangingPunct="1"/>
            <a:r>
              <a:rPr lang="en-US" sz="4000" dirty="0" smtClean="0"/>
              <a:t>Is this assessment required?</a:t>
            </a:r>
          </a:p>
        </p:txBody>
      </p:sp>
      <p:sp>
        <p:nvSpPr>
          <p:cNvPr id="18438" name="Rectangle 3"/>
          <p:cNvSpPr>
            <a:spLocks noGrp="1" noChangeArrowheads="1"/>
          </p:cNvSpPr>
          <p:nvPr>
            <p:ph type="body" idx="1"/>
          </p:nvPr>
        </p:nvSpPr>
        <p:spPr>
          <a:xfrm>
            <a:off x="228600" y="1828800"/>
            <a:ext cx="8534400" cy="4267200"/>
          </a:xfrm>
        </p:spPr>
        <p:txBody>
          <a:bodyPr/>
          <a:lstStyle/>
          <a:p>
            <a:pPr marL="609600" indent="-609600" eaLnBrk="1" hangingPunct="1">
              <a:lnSpc>
                <a:spcPct val="80000"/>
              </a:lnSpc>
              <a:buFont typeface="Wingdings" pitchFamily="2" charset="2"/>
              <a:buNone/>
            </a:pPr>
            <a:r>
              <a:rPr lang="en-US" sz="1600" smtClean="0"/>
              <a:t>The purpose of the General Education Assessment is to evaluate the quality of our general</a:t>
            </a:r>
          </a:p>
          <a:p>
            <a:pPr marL="609600" indent="-609600" eaLnBrk="1" hangingPunct="1">
              <a:lnSpc>
                <a:spcPct val="80000"/>
              </a:lnSpc>
              <a:buFont typeface="Wingdings" pitchFamily="2" charset="2"/>
              <a:buNone/>
            </a:pPr>
            <a:r>
              <a:rPr lang="en-US" sz="1600" smtClean="0"/>
              <a:t>education curriculum.  The results of this assessment will assist in improving our general</a:t>
            </a:r>
          </a:p>
          <a:p>
            <a:pPr marL="609600" indent="-609600" eaLnBrk="1" hangingPunct="1">
              <a:lnSpc>
                <a:spcPct val="80000"/>
              </a:lnSpc>
              <a:buFont typeface="Wingdings" pitchFamily="2" charset="2"/>
              <a:buNone/>
            </a:pPr>
            <a:r>
              <a:rPr lang="en-US" sz="1600" smtClean="0"/>
              <a:t>education courses, as part of the Colleges’ commitment to continuous improvement.</a:t>
            </a:r>
          </a:p>
          <a:p>
            <a:pPr marL="609600" indent="-609600" eaLnBrk="1" hangingPunct="1">
              <a:lnSpc>
                <a:spcPct val="80000"/>
              </a:lnSpc>
              <a:buFont typeface="Wingdings" pitchFamily="2" charset="2"/>
              <a:buNone/>
            </a:pPr>
            <a:endParaRPr lang="en-US" sz="1600" smtClean="0"/>
          </a:p>
          <a:p>
            <a:pPr marL="609600" indent="-609600" eaLnBrk="1" hangingPunct="1">
              <a:lnSpc>
                <a:spcPct val="80000"/>
              </a:lnSpc>
              <a:buFont typeface="Wingdings" pitchFamily="2" charset="2"/>
              <a:buNone/>
            </a:pPr>
            <a:r>
              <a:rPr lang="en-US" sz="1600" smtClean="0"/>
              <a:t>In addition to using the aggregate assessment results for quality improvement proposes, the</a:t>
            </a:r>
          </a:p>
          <a:p>
            <a:pPr marL="609600" indent="-609600" eaLnBrk="1" hangingPunct="1">
              <a:lnSpc>
                <a:spcPct val="80000"/>
              </a:lnSpc>
              <a:buFont typeface="Wingdings" pitchFamily="2" charset="2"/>
              <a:buNone/>
            </a:pPr>
            <a:r>
              <a:rPr lang="en-US" sz="1600" smtClean="0"/>
              <a:t>assessment also satisfies our obligation to the Southern Association of Colleges and</a:t>
            </a:r>
          </a:p>
          <a:p>
            <a:pPr marL="609600" indent="-609600" eaLnBrk="1" hangingPunct="1">
              <a:lnSpc>
                <a:spcPct val="80000"/>
              </a:lnSpc>
              <a:buFont typeface="Wingdings" pitchFamily="2" charset="2"/>
              <a:buNone/>
            </a:pPr>
            <a:r>
              <a:rPr lang="en-US" sz="1600" smtClean="0"/>
              <a:t>Schools (SACS). This is extremely important for the institution and for our students. For</a:t>
            </a:r>
          </a:p>
          <a:p>
            <a:pPr marL="609600" indent="-609600" eaLnBrk="1" hangingPunct="1">
              <a:lnSpc>
                <a:spcPct val="80000"/>
              </a:lnSpc>
              <a:buFont typeface="Wingdings" pitchFamily="2" charset="2"/>
              <a:buNone/>
            </a:pPr>
            <a:r>
              <a:rPr lang="en-US" sz="1600" smtClean="0"/>
              <a:t>without accreditation, the diploma that you will receive when you graduate would not be as</a:t>
            </a:r>
          </a:p>
          <a:p>
            <a:pPr marL="609600" indent="-609600" eaLnBrk="1" hangingPunct="1">
              <a:lnSpc>
                <a:spcPct val="80000"/>
              </a:lnSpc>
              <a:buFont typeface="Wingdings" pitchFamily="2" charset="2"/>
              <a:buNone/>
            </a:pPr>
            <a:r>
              <a:rPr lang="en-US" sz="1600" smtClean="0"/>
              <a:t>meaningful for future pursuits.</a:t>
            </a:r>
          </a:p>
          <a:p>
            <a:pPr marL="609600" indent="-609600" eaLnBrk="1" hangingPunct="1">
              <a:lnSpc>
                <a:spcPct val="80000"/>
              </a:lnSpc>
              <a:buFont typeface="Wingdings" pitchFamily="2" charset="2"/>
              <a:buNone/>
            </a:pPr>
            <a:endParaRPr lang="en-US" sz="1600" smtClean="0"/>
          </a:p>
          <a:p>
            <a:pPr marL="609600" indent="-609600" eaLnBrk="1" hangingPunct="1">
              <a:lnSpc>
                <a:spcPct val="80000"/>
              </a:lnSpc>
              <a:buFont typeface="Wingdings" pitchFamily="2" charset="2"/>
              <a:buNone/>
            </a:pPr>
            <a:r>
              <a:rPr lang="en-US" sz="1600" smtClean="0"/>
              <a:t>The results of this assessment will remain confidential, and will not affect your course grades</a:t>
            </a:r>
          </a:p>
          <a:p>
            <a:pPr marL="609600" indent="-609600" eaLnBrk="1" hangingPunct="1">
              <a:lnSpc>
                <a:spcPct val="80000"/>
              </a:lnSpc>
              <a:buFont typeface="Wingdings" pitchFamily="2" charset="2"/>
              <a:buNone/>
            </a:pPr>
            <a:r>
              <a:rPr lang="en-US" sz="1600" smtClean="0"/>
              <a:t>or overall grade point average. Your results will be combined with those of other SPC</a:t>
            </a:r>
          </a:p>
          <a:p>
            <a:pPr marL="609600" indent="-609600" eaLnBrk="1" hangingPunct="1">
              <a:lnSpc>
                <a:spcPct val="80000"/>
              </a:lnSpc>
              <a:buFont typeface="Wingdings" pitchFamily="2" charset="2"/>
              <a:buNone/>
            </a:pPr>
            <a:r>
              <a:rPr lang="en-US" sz="1600" smtClean="0"/>
              <a:t>students to assist us in improving the general education curriculum. </a:t>
            </a:r>
          </a:p>
          <a:p>
            <a:pPr marL="609600" indent="-609600" eaLnBrk="1" hangingPunct="1">
              <a:lnSpc>
                <a:spcPct val="80000"/>
              </a:lnSpc>
              <a:buFont typeface="Wingdings" pitchFamily="2" charset="2"/>
              <a:buNone/>
            </a:pPr>
            <a:endParaRPr lang="en-US" sz="1600" smtClean="0"/>
          </a:p>
          <a:p>
            <a:pPr marL="609600" indent="-609600" eaLnBrk="1" hangingPunct="1">
              <a:lnSpc>
                <a:spcPct val="80000"/>
              </a:lnSpc>
              <a:buFont typeface="Wingdings" pitchFamily="2" charset="2"/>
              <a:buNone/>
            </a:pPr>
            <a:r>
              <a:rPr lang="en-US" sz="1600" smtClean="0"/>
              <a:t>Although completion of this assessment is not a graduation requirement, it is of great</a:t>
            </a:r>
          </a:p>
          <a:p>
            <a:pPr marL="609600" indent="-609600" eaLnBrk="1" hangingPunct="1">
              <a:lnSpc>
                <a:spcPct val="80000"/>
              </a:lnSpc>
              <a:buFont typeface="Wingdings" pitchFamily="2" charset="2"/>
              <a:buNone/>
            </a:pPr>
            <a:r>
              <a:rPr lang="en-US" sz="1600" smtClean="0"/>
              <a:t>importance to SPC and to our students.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18, 2011</a:t>
            </a:r>
            <a:endParaRPr lang="en-US"/>
          </a:p>
        </p:txBody>
      </p:sp>
      <p:sp>
        <p:nvSpPr>
          <p:cNvPr id="5" name="Footer Placeholder 4"/>
          <p:cNvSpPr>
            <a:spLocks noGrp="1"/>
          </p:cNvSpPr>
          <p:nvPr>
            <p:ph type="ftr" sz="quarter" idx="11"/>
          </p:nvPr>
        </p:nvSpPr>
        <p:spPr/>
        <p:txBody>
          <a:bodyPr/>
          <a:lstStyle/>
          <a:p>
            <a:r>
              <a:rPr lang="en-US"/>
              <a:t>Florida Association of Institutional Research</a:t>
            </a:r>
          </a:p>
        </p:txBody>
      </p:sp>
      <p:sp>
        <p:nvSpPr>
          <p:cNvPr id="6" name="Slide Number Placeholder 5"/>
          <p:cNvSpPr>
            <a:spLocks noGrp="1"/>
          </p:cNvSpPr>
          <p:nvPr>
            <p:ph type="sldNum" sz="quarter" idx="12"/>
          </p:nvPr>
        </p:nvSpPr>
        <p:spPr/>
        <p:txBody>
          <a:bodyPr/>
          <a:lstStyle/>
          <a:p>
            <a:fld id="{37C6B09E-E96D-4C7C-86DE-5D943B14F950}" type="slidenum">
              <a:rPr lang="en-US"/>
              <a:pPr/>
              <a:t>28</a:t>
            </a:fld>
            <a:endParaRPr lang="en-US"/>
          </a:p>
        </p:txBody>
      </p:sp>
      <p:sp>
        <p:nvSpPr>
          <p:cNvPr id="632834" name="Rectangle 2"/>
          <p:cNvSpPr>
            <a:spLocks noGrp="1" noChangeArrowheads="1"/>
          </p:cNvSpPr>
          <p:nvPr>
            <p:ph type="title"/>
          </p:nvPr>
        </p:nvSpPr>
        <p:spPr/>
        <p:txBody>
          <a:bodyPr/>
          <a:lstStyle/>
          <a:p>
            <a:pPr algn="l"/>
            <a:r>
              <a:rPr lang="en-US" dirty="0" smtClean="0"/>
              <a:t>Pilot Administration</a:t>
            </a:r>
            <a:endParaRPr lang="en-US" dirty="0"/>
          </a:p>
        </p:txBody>
      </p:sp>
      <p:sp>
        <p:nvSpPr>
          <p:cNvPr id="632835" name="Rectangle 3"/>
          <p:cNvSpPr>
            <a:spLocks noGrp="1" noChangeArrowheads="1"/>
          </p:cNvSpPr>
          <p:nvPr>
            <p:ph type="body" idx="1"/>
          </p:nvPr>
        </p:nvSpPr>
        <p:spPr>
          <a:xfrm>
            <a:off x="228600" y="1828800"/>
            <a:ext cx="8458200" cy="4267200"/>
          </a:xfrm>
        </p:spPr>
        <p:txBody>
          <a:bodyPr/>
          <a:lstStyle/>
          <a:p>
            <a:pPr>
              <a:buFont typeface="Wingdings" pitchFamily="2" charset="2"/>
              <a:buNone/>
            </a:pPr>
            <a:r>
              <a:rPr lang="en-US" dirty="0" smtClean="0"/>
              <a:t>Administrations</a:t>
            </a:r>
          </a:p>
          <a:p>
            <a:pPr lvl="0">
              <a:buFont typeface="Wingdings" pitchFamily="2" charset="2"/>
              <a:buChar char="§"/>
            </a:pPr>
            <a:r>
              <a:rPr lang="en-US" sz="2800" dirty="0" smtClean="0"/>
              <a:t>Online assessment was piloted in Spring and Summer 2010 using a single form</a:t>
            </a:r>
          </a:p>
          <a:p>
            <a:pPr>
              <a:buFont typeface="Wingdings" pitchFamily="2" charset="2"/>
              <a:buChar char="§"/>
            </a:pPr>
            <a:r>
              <a:rPr lang="en-US" sz="2800" dirty="0" smtClean="0"/>
              <a:t>Fall 2010 pilot included three different forms of the assessment</a:t>
            </a:r>
          </a:p>
          <a:p>
            <a:pPr>
              <a:buFont typeface="Wingdings" pitchFamily="2" charset="2"/>
              <a:buChar char="§"/>
            </a:pPr>
            <a:r>
              <a:rPr lang="en-US" sz="2800" dirty="0" smtClean="0"/>
              <a:t>Spring 2011 is being administered with the same three forms</a:t>
            </a:r>
          </a:p>
          <a:p>
            <a:pPr marL="342900" lvl="1" indent="-342900">
              <a:buFont typeface="Wingdings" pitchFamily="2" charset="2"/>
              <a:buChar char="§"/>
            </a:pPr>
            <a:r>
              <a:rPr lang="en-US" dirty="0" smtClean="0"/>
              <a:t>Scores are transferred from ANGEL to PeopleSoft</a:t>
            </a:r>
          </a:p>
          <a:p>
            <a:pPr>
              <a:buFont typeface="Wingdings" pitchFamily="2" charset="2"/>
              <a:buChar char="§"/>
            </a:pPr>
            <a:endParaRPr lang="en-US" sz="2800" dirty="0" smtClean="0"/>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18, 2011</a:t>
            </a:r>
            <a:endParaRPr lang="en-US"/>
          </a:p>
        </p:txBody>
      </p:sp>
      <p:sp>
        <p:nvSpPr>
          <p:cNvPr id="5" name="Footer Placeholder 4"/>
          <p:cNvSpPr>
            <a:spLocks noGrp="1"/>
          </p:cNvSpPr>
          <p:nvPr>
            <p:ph type="ftr" sz="quarter" idx="11"/>
          </p:nvPr>
        </p:nvSpPr>
        <p:spPr/>
        <p:txBody>
          <a:bodyPr/>
          <a:lstStyle/>
          <a:p>
            <a:r>
              <a:rPr lang="en-US"/>
              <a:t>Florida Association of Institutional Research</a:t>
            </a:r>
          </a:p>
        </p:txBody>
      </p:sp>
      <p:sp>
        <p:nvSpPr>
          <p:cNvPr id="6" name="Slide Number Placeholder 5"/>
          <p:cNvSpPr>
            <a:spLocks noGrp="1"/>
          </p:cNvSpPr>
          <p:nvPr>
            <p:ph type="sldNum" sz="quarter" idx="12"/>
          </p:nvPr>
        </p:nvSpPr>
        <p:spPr/>
        <p:txBody>
          <a:bodyPr/>
          <a:lstStyle/>
          <a:p>
            <a:fld id="{F434ECA2-86DA-4B4F-A413-6843C3F1FC57}" type="slidenum">
              <a:rPr lang="en-US"/>
              <a:pPr/>
              <a:t>29</a:t>
            </a:fld>
            <a:endParaRPr lang="en-US"/>
          </a:p>
        </p:txBody>
      </p:sp>
      <p:sp>
        <p:nvSpPr>
          <p:cNvPr id="634882" name="Rectangle 2"/>
          <p:cNvSpPr>
            <a:spLocks noGrp="1" noChangeArrowheads="1"/>
          </p:cNvSpPr>
          <p:nvPr>
            <p:ph type="title"/>
          </p:nvPr>
        </p:nvSpPr>
        <p:spPr/>
        <p:txBody>
          <a:bodyPr/>
          <a:lstStyle/>
          <a:p>
            <a:pPr algn="l"/>
            <a:r>
              <a:rPr lang="en-US" dirty="0" smtClean="0"/>
              <a:t>Results</a:t>
            </a:r>
            <a:endParaRPr lang="en-US" dirty="0"/>
          </a:p>
        </p:txBody>
      </p:sp>
      <p:sp>
        <p:nvSpPr>
          <p:cNvPr id="634883" name="Rectangle 3"/>
          <p:cNvSpPr>
            <a:spLocks noGrp="1" noChangeArrowheads="1"/>
          </p:cNvSpPr>
          <p:nvPr>
            <p:ph type="body" idx="1"/>
          </p:nvPr>
        </p:nvSpPr>
        <p:spPr>
          <a:xfrm>
            <a:off x="304800" y="1828800"/>
            <a:ext cx="8382000" cy="4267200"/>
          </a:xfrm>
        </p:spPr>
        <p:txBody>
          <a:bodyPr/>
          <a:lstStyle/>
          <a:p>
            <a:pPr>
              <a:buClr>
                <a:schemeClr val="accent2"/>
              </a:buClr>
              <a:buFont typeface="Wingdings" pitchFamily="2" charset="2"/>
              <a:buNone/>
            </a:pPr>
            <a:endParaRPr lang="en-US" dirty="0"/>
          </a:p>
          <a:p>
            <a:pPr>
              <a:buFont typeface="Wingdings" pitchFamily="2" charset="2"/>
              <a:buNone/>
            </a:pPr>
            <a:endParaRPr lang="en-US" dirty="0"/>
          </a:p>
        </p:txBody>
      </p:sp>
      <p:pic>
        <p:nvPicPr>
          <p:cNvPr id="7" name="Picture 3"/>
          <p:cNvPicPr>
            <a:picLocks noChangeAspect="1" noChangeArrowheads="1"/>
          </p:cNvPicPr>
          <p:nvPr/>
        </p:nvPicPr>
        <p:blipFill>
          <a:blip r:embed="rId2" cstate="print"/>
          <a:srcRect/>
          <a:stretch>
            <a:fillRect/>
          </a:stretch>
        </p:blipFill>
        <p:spPr bwMode="auto">
          <a:xfrm>
            <a:off x="457200" y="2224088"/>
            <a:ext cx="8229600" cy="347662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18, 2011</a:t>
            </a:r>
            <a:endParaRPr lang="en-US" dirty="0"/>
          </a:p>
        </p:txBody>
      </p:sp>
      <p:sp>
        <p:nvSpPr>
          <p:cNvPr id="5" name="Footer Placeholder 4"/>
          <p:cNvSpPr>
            <a:spLocks noGrp="1"/>
          </p:cNvSpPr>
          <p:nvPr>
            <p:ph type="ftr" sz="quarter" idx="11"/>
          </p:nvPr>
        </p:nvSpPr>
        <p:spPr/>
        <p:txBody>
          <a:bodyPr/>
          <a:lstStyle/>
          <a:p>
            <a:r>
              <a:rPr lang="en-US"/>
              <a:t>Florida Association of Institutional Research</a:t>
            </a:r>
          </a:p>
        </p:txBody>
      </p:sp>
      <p:sp>
        <p:nvSpPr>
          <p:cNvPr id="6" name="Slide Number Placeholder 5"/>
          <p:cNvSpPr>
            <a:spLocks noGrp="1"/>
          </p:cNvSpPr>
          <p:nvPr>
            <p:ph type="sldNum" sz="quarter" idx="12"/>
          </p:nvPr>
        </p:nvSpPr>
        <p:spPr/>
        <p:txBody>
          <a:bodyPr/>
          <a:lstStyle/>
          <a:p>
            <a:fld id="{6859A3EC-DB40-499F-A86B-44F0AA9CD6E7}" type="slidenum">
              <a:rPr lang="en-US"/>
              <a:pPr/>
              <a:t>3</a:t>
            </a:fld>
            <a:endParaRPr lang="en-US"/>
          </a:p>
        </p:txBody>
      </p:sp>
      <p:sp>
        <p:nvSpPr>
          <p:cNvPr id="549890" name="Rectangle 2"/>
          <p:cNvSpPr>
            <a:spLocks noGrp="1" noChangeArrowheads="1"/>
          </p:cNvSpPr>
          <p:nvPr>
            <p:ph type="title"/>
          </p:nvPr>
        </p:nvSpPr>
        <p:spPr/>
        <p:txBody>
          <a:bodyPr/>
          <a:lstStyle/>
          <a:p>
            <a:pPr algn="l"/>
            <a:r>
              <a:rPr lang="en-US" dirty="0"/>
              <a:t>SPC Background</a:t>
            </a:r>
          </a:p>
        </p:txBody>
      </p:sp>
      <p:sp>
        <p:nvSpPr>
          <p:cNvPr id="549891" name="Rectangle 3"/>
          <p:cNvSpPr>
            <a:spLocks noGrp="1" noChangeArrowheads="1"/>
          </p:cNvSpPr>
          <p:nvPr>
            <p:ph type="body" idx="1"/>
          </p:nvPr>
        </p:nvSpPr>
        <p:spPr/>
        <p:txBody>
          <a:bodyPr/>
          <a:lstStyle/>
          <a:p>
            <a:pPr>
              <a:lnSpc>
                <a:spcPct val="90000"/>
              </a:lnSpc>
              <a:spcBef>
                <a:spcPct val="2000"/>
              </a:spcBef>
              <a:buClr>
                <a:schemeClr val="accent2"/>
              </a:buClr>
              <a:buFont typeface="Wingdings" pitchFamily="2" charset="2"/>
              <a:buChar char="§"/>
            </a:pPr>
            <a:r>
              <a:rPr lang="en-US" dirty="0"/>
              <a:t>SPC, established in 1927, is the oldest </a:t>
            </a:r>
          </a:p>
          <a:p>
            <a:pPr>
              <a:lnSpc>
                <a:spcPct val="90000"/>
              </a:lnSpc>
              <a:spcBef>
                <a:spcPct val="2000"/>
              </a:spcBef>
              <a:buClr>
                <a:schemeClr val="accent2"/>
              </a:buClr>
              <a:buFont typeface="Wingdings" pitchFamily="2" charset="2"/>
              <a:buNone/>
            </a:pPr>
            <a:r>
              <a:rPr lang="en-US" dirty="0"/>
              <a:t>   2-year college in Florida</a:t>
            </a:r>
          </a:p>
          <a:p>
            <a:pPr>
              <a:lnSpc>
                <a:spcPct val="90000"/>
              </a:lnSpc>
              <a:spcBef>
                <a:spcPct val="2000"/>
              </a:spcBef>
              <a:buClr>
                <a:schemeClr val="accent2"/>
              </a:buClr>
              <a:buFont typeface="Wingdings" pitchFamily="2" charset="2"/>
              <a:buChar char="§"/>
            </a:pPr>
            <a:r>
              <a:rPr lang="en-US" dirty="0"/>
              <a:t>First Community College in Florida to offer 4 year degrees (2002)</a:t>
            </a:r>
          </a:p>
          <a:p>
            <a:pPr>
              <a:lnSpc>
                <a:spcPct val="90000"/>
              </a:lnSpc>
              <a:spcBef>
                <a:spcPct val="2000"/>
              </a:spcBef>
              <a:buClr>
                <a:schemeClr val="accent2"/>
              </a:buClr>
              <a:buFont typeface="Wingdings" pitchFamily="2" charset="2"/>
              <a:buChar char="§"/>
            </a:pPr>
            <a:r>
              <a:rPr lang="en-US" dirty="0"/>
              <a:t>9 Campuses throughout the county</a:t>
            </a:r>
          </a:p>
          <a:p>
            <a:pPr>
              <a:lnSpc>
                <a:spcPct val="90000"/>
              </a:lnSpc>
              <a:spcBef>
                <a:spcPct val="2000"/>
              </a:spcBef>
              <a:buClr>
                <a:schemeClr val="accent2"/>
              </a:buClr>
              <a:buFont typeface="Wingdings" pitchFamily="2" charset="2"/>
              <a:buChar char="§"/>
            </a:pPr>
            <a:r>
              <a:rPr lang="en-US" dirty="0" smtClean="0"/>
              <a:t>2009-10 </a:t>
            </a:r>
            <a:r>
              <a:rPr lang="en-US" dirty="0"/>
              <a:t>FTE: </a:t>
            </a:r>
            <a:r>
              <a:rPr lang="en-US" dirty="0" smtClean="0"/>
              <a:t>18,707 </a:t>
            </a:r>
            <a:r>
              <a:rPr lang="en-US" dirty="0"/>
              <a:t>(LD), </a:t>
            </a:r>
            <a:r>
              <a:rPr lang="en-US" dirty="0" smtClean="0"/>
              <a:t>2,055 </a:t>
            </a:r>
            <a:r>
              <a:rPr lang="en-US" dirty="0"/>
              <a:t>(UD)</a:t>
            </a:r>
          </a:p>
          <a:p>
            <a:pPr>
              <a:lnSpc>
                <a:spcPct val="90000"/>
              </a:lnSpc>
              <a:spcBef>
                <a:spcPct val="2000"/>
              </a:spcBef>
              <a:buClr>
                <a:schemeClr val="accent2"/>
              </a:buClr>
              <a:buFont typeface="Wingdings" pitchFamily="2" charset="2"/>
              <a:buChar char="§"/>
            </a:pPr>
            <a:r>
              <a:rPr lang="en-US" dirty="0"/>
              <a:t>Opening Fall </a:t>
            </a:r>
            <a:r>
              <a:rPr lang="en-US" dirty="0" smtClean="0"/>
              <a:t>2010 </a:t>
            </a:r>
            <a:r>
              <a:rPr lang="en-US" dirty="0"/>
              <a:t>credited enrollment: </a:t>
            </a:r>
            <a:r>
              <a:rPr lang="en-US" dirty="0" smtClean="0"/>
              <a:t>32,429</a:t>
            </a:r>
            <a:endParaRPr lang="en-US" dirty="0"/>
          </a:p>
          <a:p>
            <a:pPr>
              <a:lnSpc>
                <a:spcPct val="90000"/>
              </a:lnSpc>
              <a:spcBef>
                <a:spcPct val="2000"/>
              </a:spcBef>
              <a:buClr>
                <a:schemeClr val="accent2"/>
              </a:buClr>
              <a:buFont typeface="Wingdings" pitchFamily="2" charset="2"/>
              <a:buChar char="§"/>
            </a:pPr>
            <a:r>
              <a:rPr lang="en-US" dirty="0"/>
              <a:t>Annual </a:t>
            </a:r>
            <a:r>
              <a:rPr lang="en-US" dirty="0" smtClean="0"/>
              <a:t>2009-10 </a:t>
            </a:r>
            <a:r>
              <a:rPr lang="en-US" dirty="0"/>
              <a:t>headcount: </a:t>
            </a:r>
            <a:r>
              <a:rPr lang="en-US" dirty="0" smtClean="0"/>
              <a:t>61,592</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a:r>
              <a:rPr lang="en-US" dirty="0" smtClean="0"/>
              <a:t>Results</a:t>
            </a:r>
          </a:p>
        </p:txBody>
      </p:sp>
      <p:sp>
        <p:nvSpPr>
          <p:cNvPr id="6147" name="Date Placeholder 3"/>
          <p:cNvSpPr>
            <a:spLocks noGrp="1"/>
          </p:cNvSpPr>
          <p:nvPr>
            <p:ph type="dt" sz="quarter" idx="10"/>
          </p:nvPr>
        </p:nvSpPr>
        <p:spPr>
          <a:noFill/>
        </p:spPr>
        <p:txBody>
          <a:bodyPr/>
          <a:lstStyle/>
          <a:p>
            <a:r>
              <a:rPr lang="en-US" smtClean="0"/>
              <a:t>February 18, 2011</a:t>
            </a:r>
          </a:p>
        </p:txBody>
      </p:sp>
      <p:sp>
        <p:nvSpPr>
          <p:cNvPr id="6148" name="Footer Placeholder 4"/>
          <p:cNvSpPr>
            <a:spLocks noGrp="1"/>
          </p:cNvSpPr>
          <p:nvPr>
            <p:ph type="ftr" sz="quarter" idx="11"/>
          </p:nvPr>
        </p:nvSpPr>
        <p:spPr>
          <a:noFill/>
        </p:spPr>
        <p:txBody>
          <a:bodyPr/>
          <a:lstStyle/>
          <a:p>
            <a:r>
              <a:rPr lang="en-US" smtClean="0"/>
              <a:t>Florida Association of Institutional Research</a:t>
            </a:r>
          </a:p>
        </p:txBody>
      </p:sp>
      <p:sp>
        <p:nvSpPr>
          <p:cNvPr id="6149" name="Slide Number Placeholder 5"/>
          <p:cNvSpPr>
            <a:spLocks noGrp="1"/>
          </p:cNvSpPr>
          <p:nvPr>
            <p:ph type="sldNum" sz="quarter" idx="12"/>
          </p:nvPr>
        </p:nvSpPr>
        <p:spPr>
          <a:noFill/>
        </p:spPr>
        <p:txBody>
          <a:bodyPr/>
          <a:lstStyle/>
          <a:p>
            <a:fld id="{02567605-7BA1-4CC1-A3B5-6BBC5A84C1EA}" type="slidenum">
              <a:rPr lang="en-US" smtClean="0"/>
              <a:pPr/>
              <a:t>30</a:t>
            </a:fld>
            <a:endParaRPr lang="en-US" smtClean="0"/>
          </a:p>
        </p:txBody>
      </p:sp>
      <p:pic>
        <p:nvPicPr>
          <p:cNvPr id="6150" name="Picture 5"/>
          <p:cNvPicPr>
            <a:picLocks noGrp="1" noChangeAspect="1" noChangeArrowheads="1"/>
          </p:cNvPicPr>
          <p:nvPr>
            <p:ph idx="1"/>
          </p:nvPr>
        </p:nvPicPr>
        <p:blipFill>
          <a:blip r:embed="rId2" cstate="print"/>
          <a:srcRect/>
          <a:stretch>
            <a:fillRect/>
          </a:stretch>
        </p:blipFill>
        <p:spPr>
          <a:xfrm>
            <a:off x="1114425" y="1828800"/>
            <a:ext cx="6915150" cy="4267200"/>
          </a:xfr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US" dirty="0" smtClean="0"/>
              <a:t>Results</a:t>
            </a:r>
          </a:p>
        </p:txBody>
      </p:sp>
      <p:sp>
        <p:nvSpPr>
          <p:cNvPr id="7171" name="Date Placeholder 3"/>
          <p:cNvSpPr>
            <a:spLocks noGrp="1"/>
          </p:cNvSpPr>
          <p:nvPr>
            <p:ph type="dt" sz="quarter" idx="10"/>
          </p:nvPr>
        </p:nvSpPr>
        <p:spPr>
          <a:noFill/>
        </p:spPr>
        <p:txBody>
          <a:bodyPr/>
          <a:lstStyle/>
          <a:p>
            <a:r>
              <a:rPr lang="en-US" smtClean="0"/>
              <a:t>February 18, 2011</a:t>
            </a:r>
          </a:p>
        </p:txBody>
      </p:sp>
      <p:sp>
        <p:nvSpPr>
          <p:cNvPr id="7172" name="Footer Placeholder 4"/>
          <p:cNvSpPr>
            <a:spLocks noGrp="1"/>
          </p:cNvSpPr>
          <p:nvPr>
            <p:ph type="ftr" sz="quarter" idx="11"/>
          </p:nvPr>
        </p:nvSpPr>
        <p:spPr>
          <a:noFill/>
        </p:spPr>
        <p:txBody>
          <a:bodyPr/>
          <a:lstStyle/>
          <a:p>
            <a:r>
              <a:rPr lang="en-US" smtClean="0"/>
              <a:t>Florida Association of Institutional Research</a:t>
            </a:r>
          </a:p>
        </p:txBody>
      </p:sp>
      <p:sp>
        <p:nvSpPr>
          <p:cNvPr id="7173" name="Slide Number Placeholder 5"/>
          <p:cNvSpPr>
            <a:spLocks noGrp="1"/>
          </p:cNvSpPr>
          <p:nvPr>
            <p:ph type="sldNum" sz="quarter" idx="12"/>
          </p:nvPr>
        </p:nvSpPr>
        <p:spPr>
          <a:noFill/>
        </p:spPr>
        <p:txBody>
          <a:bodyPr/>
          <a:lstStyle/>
          <a:p>
            <a:fld id="{875B4368-3A01-4137-8D7D-BD3DC2739C28}" type="slidenum">
              <a:rPr lang="en-US" smtClean="0"/>
              <a:pPr/>
              <a:t>31</a:t>
            </a:fld>
            <a:endParaRPr lang="en-US" smtClean="0"/>
          </a:p>
        </p:txBody>
      </p:sp>
      <p:pic>
        <p:nvPicPr>
          <p:cNvPr id="7174" name="Picture 6"/>
          <p:cNvPicPr>
            <a:picLocks noGrp="1" noChangeAspect="1" noChangeArrowheads="1"/>
          </p:cNvPicPr>
          <p:nvPr>
            <p:ph idx="1"/>
          </p:nvPr>
        </p:nvPicPr>
        <p:blipFill>
          <a:blip r:embed="rId2" cstate="print"/>
          <a:srcRect/>
          <a:stretch>
            <a:fillRect/>
          </a:stretch>
        </p:blipFill>
        <p:spPr>
          <a:xfrm>
            <a:off x="1350963" y="1828800"/>
            <a:ext cx="6442075" cy="4267200"/>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l"/>
            <a:r>
              <a:rPr lang="en-US" dirty="0" smtClean="0"/>
              <a:t>Results</a:t>
            </a:r>
          </a:p>
        </p:txBody>
      </p:sp>
      <p:sp>
        <p:nvSpPr>
          <p:cNvPr id="8195" name="Date Placeholder 3"/>
          <p:cNvSpPr>
            <a:spLocks noGrp="1"/>
          </p:cNvSpPr>
          <p:nvPr>
            <p:ph type="dt" sz="quarter" idx="10"/>
          </p:nvPr>
        </p:nvSpPr>
        <p:spPr>
          <a:noFill/>
        </p:spPr>
        <p:txBody>
          <a:bodyPr/>
          <a:lstStyle/>
          <a:p>
            <a:r>
              <a:rPr lang="en-US" smtClean="0"/>
              <a:t>February 18, 2011</a:t>
            </a:r>
          </a:p>
        </p:txBody>
      </p:sp>
      <p:sp>
        <p:nvSpPr>
          <p:cNvPr id="8196" name="Footer Placeholder 4"/>
          <p:cNvSpPr>
            <a:spLocks noGrp="1"/>
          </p:cNvSpPr>
          <p:nvPr>
            <p:ph type="ftr" sz="quarter" idx="11"/>
          </p:nvPr>
        </p:nvSpPr>
        <p:spPr>
          <a:noFill/>
        </p:spPr>
        <p:txBody>
          <a:bodyPr/>
          <a:lstStyle/>
          <a:p>
            <a:r>
              <a:rPr lang="en-US" smtClean="0"/>
              <a:t>Florida Association of Institutional Research</a:t>
            </a:r>
          </a:p>
        </p:txBody>
      </p:sp>
      <p:sp>
        <p:nvSpPr>
          <p:cNvPr id="8197" name="Slide Number Placeholder 5"/>
          <p:cNvSpPr>
            <a:spLocks noGrp="1"/>
          </p:cNvSpPr>
          <p:nvPr>
            <p:ph type="sldNum" sz="quarter" idx="12"/>
          </p:nvPr>
        </p:nvSpPr>
        <p:spPr>
          <a:noFill/>
        </p:spPr>
        <p:txBody>
          <a:bodyPr/>
          <a:lstStyle/>
          <a:p>
            <a:fld id="{6827C6EA-CD4E-4260-B6BF-E11CBA697B27}" type="slidenum">
              <a:rPr lang="en-US" smtClean="0"/>
              <a:pPr/>
              <a:t>32</a:t>
            </a:fld>
            <a:endParaRPr lang="en-US" smtClean="0"/>
          </a:p>
        </p:txBody>
      </p:sp>
      <p:pic>
        <p:nvPicPr>
          <p:cNvPr id="8198" name="Picture 7"/>
          <p:cNvPicPr>
            <a:picLocks noGrp="1" noChangeAspect="1" noChangeArrowheads="1"/>
          </p:cNvPicPr>
          <p:nvPr>
            <p:ph idx="1"/>
          </p:nvPr>
        </p:nvPicPr>
        <p:blipFill>
          <a:blip r:embed="rId2" cstate="print"/>
          <a:srcRect/>
          <a:stretch>
            <a:fillRect/>
          </a:stretch>
        </p:blipFill>
        <p:spPr>
          <a:xfrm>
            <a:off x="1120775" y="1828800"/>
            <a:ext cx="6902450" cy="4267200"/>
          </a:xfr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l"/>
            <a:r>
              <a:rPr lang="en-US" dirty="0" smtClean="0"/>
              <a:t>Results</a:t>
            </a:r>
          </a:p>
        </p:txBody>
      </p:sp>
      <p:sp>
        <p:nvSpPr>
          <p:cNvPr id="9219" name="Date Placeholder 3"/>
          <p:cNvSpPr>
            <a:spLocks noGrp="1"/>
          </p:cNvSpPr>
          <p:nvPr>
            <p:ph type="dt" sz="quarter" idx="10"/>
          </p:nvPr>
        </p:nvSpPr>
        <p:spPr>
          <a:noFill/>
        </p:spPr>
        <p:txBody>
          <a:bodyPr/>
          <a:lstStyle/>
          <a:p>
            <a:r>
              <a:rPr lang="en-US" smtClean="0"/>
              <a:t>February 18, 2011</a:t>
            </a:r>
          </a:p>
        </p:txBody>
      </p:sp>
      <p:sp>
        <p:nvSpPr>
          <p:cNvPr id="9220" name="Footer Placeholder 4"/>
          <p:cNvSpPr>
            <a:spLocks noGrp="1"/>
          </p:cNvSpPr>
          <p:nvPr>
            <p:ph type="ftr" sz="quarter" idx="11"/>
          </p:nvPr>
        </p:nvSpPr>
        <p:spPr>
          <a:noFill/>
        </p:spPr>
        <p:txBody>
          <a:bodyPr/>
          <a:lstStyle/>
          <a:p>
            <a:r>
              <a:rPr lang="en-US" smtClean="0"/>
              <a:t>Florida Association of Institutional Research</a:t>
            </a:r>
          </a:p>
        </p:txBody>
      </p:sp>
      <p:sp>
        <p:nvSpPr>
          <p:cNvPr id="9221" name="Slide Number Placeholder 5"/>
          <p:cNvSpPr>
            <a:spLocks noGrp="1"/>
          </p:cNvSpPr>
          <p:nvPr>
            <p:ph type="sldNum" sz="quarter" idx="12"/>
          </p:nvPr>
        </p:nvSpPr>
        <p:spPr>
          <a:noFill/>
        </p:spPr>
        <p:txBody>
          <a:bodyPr/>
          <a:lstStyle/>
          <a:p>
            <a:fld id="{27BEDE0F-E911-4EB3-ACEA-4AB599A38C2C}" type="slidenum">
              <a:rPr lang="en-US" smtClean="0"/>
              <a:pPr/>
              <a:t>33</a:t>
            </a:fld>
            <a:endParaRPr lang="en-US" smtClean="0"/>
          </a:p>
        </p:txBody>
      </p:sp>
      <p:pic>
        <p:nvPicPr>
          <p:cNvPr id="9222" name="Picture 2"/>
          <p:cNvPicPr>
            <a:picLocks noGrp="1" noChangeAspect="1" noChangeArrowheads="1"/>
          </p:cNvPicPr>
          <p:nvPr>
            <p:ph idx="1"/>
          </p:nvPr>
        </p:nvPicPr>
        <p:blipFill>
          <a:blip r:embed="rId2" cstate="print"/>
          <a:srcRect/>
          <a:stretch>
            <a:fillRect/>
          </a:stretch>
        </p:blipFill>
        <p:spPr>
          <a:xfrm>
            <a:off x="1155700" y="1828800"/>
            <a:ext cx="6832600" cy="4267200"/>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Results</a:t>
            </a:r>
            <a:endParaRPr lang="en-US" dirty="0"/>
          </a:p>
        </p:txBody>
      </p:sp>
      <p:sp>
        <p:nvSpPr>
          <p:cNvPr id="4" name="Date Placeholder 3"/>
          <p:cNvSpPr>
            <a:spLocks noGrp="1"/>
          </p:cNvSpPr>
          <p:nvPr>
            <p:ph type="dt" sz="half" idx="10"/>
          </p:nvPr>
        </p:nvSpPr>
        <p:spPr/>
        <p:txBody>
          <a:bodyPr/>
          <a:lstStyle/>
          <a:p>
            <a:r>
              <a:rPr lang="en-US" smtClean="0"/>
              <a:t>February 18, 2011</a:t>
            </a:r>
            <a:endParaRPr lang="en-US" dirty="0"/>
          </a:p>
        </p:txBody>
      </p:sp>
      <p:sp>
        <p:nvSpPr>
          <p:cNvPr id="5" name="Footer Placeholder 4"/>
          <p:cNvSpPr>
            <a:spLocks noGrp="1"/>
          </p:cNvSpPr>
          <p:nvPr>
            <p:ph type="ftr" sz="quarter" idx="11"/>
          </p:nvPr>
        </p:nvSpPr>
        <p:spPr/>
        <p:txBody>
          <a:bodyPr/>
          <a:lstStyle/>
          <a:p>
            <a:r>
              <a:rPr lang="en-US" smtClean="0"/>
              <a:t>Florida Association of Institutional Research</a:t>
            </a:r>
            <a:endParaRPr lang="en-US"/>
          </a:p>
        </p:txBody>
      </p:sp>
      <p:sp>
        <p:nvSpPr>
          <p:cNvPr id="6" name="Slide Number Placeholder 5"/>
          <p:cNvSpPr>
            <a:spLocks noGrp="1"/>
          </p:cNvSpPr>
          <p:nvPr>
            <p:ph type="sldNum" sz="quarter" idx="12"/>
          </p:nvPr>
        </p:nvSpPr>
        <p:spPr/>
        <p:txBody>
          <a:bodyPr/>
          <a:lstStyle/>
          <a:p>
            <a:fld id="{7DEDB458-65E9-4BE2-8AEF-9E1415323B4F}" type="slidenum">
              <a:rPr lang="en-US" smtClean="0"/>
              <a:pPr/>
              <a:t>34</a:t>
            </a:fld>
            <a:endParaRPr lang="en-US"/>
          </a:p>
        </p:txBody>
      </p:sp>
      <p:pic>
        <p:nvPicPr>
          <p:cNvPr id="721925" name="Picture 5"/>
          <p:cNvPicPr>
            <a:picLocks noGrp="1" noChangeAspect="1" noChangeArrowheads="1"/>
          </p:cNvPicPr>
          <p:nvPr>
            <p:ph idx="1"/>
          </p:nvPr>
        </p:nvPicPr>
        <p:blipFill>
          <a:blip r:embed="rId2" cstate="print"/>
          <a:srcRect/>
          <a:stretch>
            <a:fillRect/>
          </a:stretch>
        </p:blipFill>
        <p:spPr bwMode="auto">
          <a:xfrm>
            <a:off x="952500" y="1828800"/>
            <a:ext cx="7239000" cy="42672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Results</a:t>
            </a:r>
            <a:endParaRPr lang="en-US" dirty="0"/>
          </a:p>
        </p:txBody>
      </p:sp>
      <p:sp>
        <p:nvSpPr>
          <p:cNvPr id="4" name="Date Placeholder 3"/>
          <p:cNvSpPr>
            <a:spLocks noGrp="1"/>
          </p:cNvSpPr>
          <p:nvPr>
            <p:ph type="dt" sz="half" idx="10"/>
          </p:nvPr>
        </p:nvSpPr>
        <p:spPr/>
        <p:txBody>
          <a:bodyPr/>
          <a:lstStyle/>
          <a:p>
            <a:r>
              <a:rPr lang="en-US" smtClean="0"/>
              <a:t>February 18, 2011</a:t>
            </a:r>
            <a:endParaRPr lang="en-US" dirty="0"/>
          </a:p>
        </p:txBody>
      </p:sp>
      <p:sp>
        <p:nvSpPr>
          <p:cNvPr id="5" name="Footer Placeholder 4"/>
          <p:cNvSpPr>
            <a:spLocks noGrp="1"/>
          </p:cNvSpPr>
          <p:nvPr>
            <p:ph type="ftr" sz="quarter" idx="11"/>
          </p:nvPr>
        </p:nvSpPr>
        <p:spPr/>
        <p:txBody>
          <a:bodyPr/>
          <a:lstStyle/>
          <a:p>
            <a:r>
              <a:rPr lang="en-US" smtClean="0"/>
              <a:t>Florida Association of Institutional Research</a:t>
            </a:r>
            <a:endParaRPr lang="en-US"/>
          </a:p>
        </p:txBody>
      </p:sp>
      <p:sp>
        <p:nvSpPr>
          <p:cNvPr id="6" name="Slide Number Placeholder 5"/>
          <p:cNvSpPr>
            <a:spLocks noGrp="1"/>
          </p:cNvSpPr>
          <p:nvPr>
            <p:ph type="sldNum" sz="quarter" idx="12"/>
          </p:nvPr>
        </p:nvSpPr>
        <p:spPr/>
        <p:txBody>
          <a:bodyPr/>
          <a:lstStyle/>
          <a:p>
            <a:fld id="{7DEDB458-65E9-4BE2-8AEF-9E1415323B4F}" type="slidenum">
              <a:rPr lang="en-US" smtClean="0"/>
              <a:pPr/>
              <a:t>35</a:t>
            </a:fld>
            <a:endParaRPr lang="en-US"/>
          </a:p>
        </p:txBody>
      </p:sp>
      <p:pic>
        <p:nvPicPr>
          <p:cNvPr id="722946" name="Picture 2"/>
          <p:cNvPicPr>
            <a:picLocks noGrp="1" noChangeAspect="1" noChangeArrowheads="1"/>
          </p:cNvPicPr>
          <p:nvPr>
            <p:ph idx="1"/>
          </p:nvPr>
        </p:nvPicPr>
        <p:blipFill>
          <a:blip r:embed="rId2" cstate="print"/>
          <a:srcRect/>
          <a:stretch>
            <a:fillRect/>
          </a:stretch>
        </p:blipFill>
        <p:spPr bwMode="auto">
          <a:xfrm>
            <a:off x="1860263" y="1828800"/>
            <a:ext cx="5423474" cy="4267200"/>
          </a:xfrm>
          <a:prstGeom prst="rect">
            <a:avLst/>
          </a:prstGeom>
          <a:noFill/>
          <a:ln w="9525">
            <a:solidFill>
              <a:schemeClr val="tx1"/>
            </a:solid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General Education Assessment</a:t>
            </a:r>
            <a:endParaRPr lang="en-US" sz="3200" dirty="0"/>
          </a:p>
        </p:txBody>
      </p:sp>
      <p:sp>
        <p:nvSpPr>
          <p:cNvPr id="3" name="Content Placeholder 2"/>
          <p:cNvSpPr>
            <a:spLocks noGrp="1"/>
          </p:cNvSpPr>
          <p:nvPr>
            <p:ph idx="1"/>
          </p:nvPr>
        </p:nvSpPr>
        <p:spPr/>
        <p:txBody>
          <a:bodyPr/>
          <a:lstStyle/>
          <a:p>
            <a:pPr>
              <a:buNone/>
            </a:pPr>
            <a:r>
              <a:rPr lang="en-US" dirty="0" smtClean="0"/>
              <a:t>Advantages of Assessment</a:t>
            </a:r>
          </a:p>
          <a:p>
            <a:pPr lvl="0">
              <a:buFont typeface="Wingdings" pitchFamily="2" charset="2"/>
              <a:buChar char="§"/>
            </a:pPr>
            <a:r>
              <a:rPr lang="en-US" sz="2400" dirty="0" smtClean="0"/>
              <a:t>Institutional-based as opposed to classroom-based </a:t>
            </a:r>
          </a:p>
          <a:p>
            <a:pPr lvl="0">
              <a:buFont typeface="Wingdings" pitchFamily="2" charset="2"/>
              <a:buChar char="§"/>
            </a:pPr>
            <a:r>
              <a:rPr lang="en-US" sz="2400" dirty="0" smtClean="0"/>
              <a:t>Potential for higher participant rate</a:t>
            </a:r>
          </a:p>
          <a:p>
            <a:pPr lvl="0">
              <a:buFont typeface="Wingdings" pitchFamily="2" charset="2"/>
              <a:buChar char="§"/>
            </a:pPr>
            <a:r>
              <a:rPr lang="en-US" sz="2400" dirty="0" smtClean="0"/>
              <a:t>Better representation from Gen Ed Completers</a:t>
            </a:r>
          </a:p>
          <a:p>
            <a:pPr lvl="0">
              <a:buFont typeface="Wingdings" pitchFamily="2" charset="2"/>
              <a:buChar char="§"/>
            </a:pPr>
            <a:r>
              <a:rPr lang="en-US" sz="2400" dirty="0" smtClean="0"/>
              <a:t>Results are </a:t>
            </a:r>
            <a:r>
              <a:rPr lang="en-US" sz="2400" dirty="0" err="1" smtClean="0"/>
              <a:t>generalizble</a:t>
            </a:r>
            <a:r>
              <a:rPr lang="en-US" sz="2400" dirty="0" smtClean="0"/>
              <a:t> to SPC population</a:t>
            </a:r>
          </a:p>
          <a:p>
            <a:pPr lvl="0">
              <a:buFont typeface="Wingdings" pitchFamily="2" charset="2"/>
              <a:buChar char="§"/>
            </a:pPr>
            <a:r>
              <a:rPr lang="en-US" sz="2400" dirty="0" smtClean="0"/>
              <a:t>More representative results from students who have completed the majority of Gen Ed and other courses</a:t>
            </a:r>
          </a:p>
          <a:p>
            <a:pPr lvl="0">
              <a:buFont typeface="Wingdings" pitchFamily="2" charset="2"/>
              <a:buChar char="§"/>
            </a:pPr>
            <a:r>
              <a:rPr lang="en-US" sz="2400" dirty="0" smtClean="0"/>
              <a:t>Removes impact on classroom time</a:t>
            </a:r>
          </a:p>
          <a:p>
            <a:pPr>
              <a:buNone/>
            </a:pPr>
            <a:endParaRPr lang="en-US" dirty="0"/>
          </a:p>
        </p:txBody>
      </p:sp>
      <p:sp>
        <p:nvSpPr>
          <p:cNvPr id="4" name="Date Placeholder 3"/>
          <p:cNvSpPr>
            <a:spLocks noGrp="1"/>
          </p:cNvSpPr>
          <p:nvPr>
            <p:ph type="dt" sz="half" idx="10"/>
          </p:nvPr>
        </p:nvSpPr>
        <p:spPr/>
        <p:txBody>
          <a:bodyPr/>
          <a:lstStyle/>
          <a:p>
            <a:r>
              <a:rPr lang="en-US" smtClean="0"/>
              <a:t>February 18, 2011</a:t>
            </a:r>
            <a:endParaRPr lang="en-US" dirty="0"/>
          </a:p>
        </p:txBody>
      </p:sp>
      <p:sp>
        <p:nvSpPr>
          <p:cNvPr id="5" name="Footer Placeholder 4"/>
          <p:cNvSpPr>
            <a:spLocks noGrp="1"/>
          </p:cNvSpPr>
          <p:nvPr>
            <p:ph type="ftr" sz="quarter" idx="11"/>
          </p:nvPr>
        </p:nvSpPr>
        <p:spPr/>
        <p:txBody>
          <a:bodyPr/>
          <a:lstStyle/>
          <a:p>
            <a:r>
              <a:rPr lang="en-US" smtClean="0"/>
              <a:t>Florida Association of Institutional Research</a:t>
            </a:r>
            <a:endParaRPr lang="en-US"/>
          </a:p>
        </p:txBody>
      </p:sp>
      <p:sp>
        <p:nvSpPr>
          <p:cNvPr id="6" name="Slide Number Placeholder 5"/>
          <p:cNvSpPr>
            <a:spLocks noGrp="1"/>
          </p:cNvSpPr>
          <p:nvPr>
            <p:ph type="sldNum" sz="quarter" idx="12"/>
          </p:nvPr>
        </p:nvSpPr>
        <p:spPr/>
        <p:txBody>
          <a:bodyPr/>
          <a:lstStyle/>
          <a:p>
            <a:fld id="{7DEDB458-65E9-4BE2-8AEF-9E1415323B4F}"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Lessons Learned</a:t>
            </a:r>
            <a:endParaRPr lang="en-US" dirty="0"/>
          </a:p>
        </p:txBody>
      </p:sp>
      <p:sp>
        <p:nvSpPr>
          <p:cNvPr id="3" name="Content Placeholder 2"/>
          <p:cNvSpPr>
            <a:spLocks noGrp="1"/>
          </p:cNvSpPr>
          <p:nvPr>
            <p:ph idx="1"/>
          </p:nvPr>
        </p:nvSpPr>
        <p:spPr/>
        <p:txBody>
          <a:bodyPr/>
          <a:lstStyle/>
          <a:p>
            <a:pPr>
              <a:spcBef>
                <a:spcPts val="568"/>
              </a:spcBef>
              <a:buFont typeface="Wingdings" pitchFamily="2" charset="2"/>
              <a:buChar char="§"/>
            </a:pPr>
            <a:r>
              <a:rPr lang="en-US" dirty="0" smtClean="0"/>
              <a:t>Faculty involvement is crucial</a:t>
            </a:r>
          </a:p>
          <a:p>
            <a:pPr>
              <a:spcBef>
                <a:spcPts val="568"/>
              </a:spcBef>
              <a:buFont typeface="Wingdings" pitchFamily="2" charset="2"/>
              <a:buChar char="§"/>
            </a:pPr>
            <a:r>
              <a:rPr lang="en-US" dirty="0" smtClean="0"/>
              <a:t>Requires academic structure </a:t>
            </a:r>
            <a:r>
              <a:rPr lang="en-US" dirty="0" smtClean="0"/>
              <a:t>such as Gen Ed Deans to be successful</a:t>
            </a:r>
          </a:p>
          <a:p>
            <a:pPr>
              <a:spcBef>
                <a:spcPts val="568"/>
              </a:spcBef>
              <a:buFont typeface="Wingdings" pitchFamily="2" charset="2"/>
              <a:buChar char="§"/>
            </a:pPr>
            <a:r>
              <a:rPr lang="en-US" dirty="0" smtClean="0"/>
              <a:t>Need psychometric resources</a:t>
            </a:r>
          </a:p>
          <a:p>
            <a:pPr>
              <a:spcBef>
                <a:spcPts val="568"/>
              </a:spcBef>
              <a:buFont typeface="Wingdings" pitchFamily="2" charset="2"/>
              <a:buChar char="§"/>
            </a:pPr>
            <a:r>
              <a:rPr lang="en-US" dirty="0" smtClean="0"/>
              <a:t>A </a:t>
            </a:r>
            <a:r>
              <a:rPr lang="en-US" dirty="0" smtClean="0"/>
              <a:t>technology </a:t>
            </a:r>
            <a:r>
              <a:rPr lang="en-US" dirty="0" smtClean="0"/>
              <a:t>infrastructure is necessary</a:t>
            </a:r>
            <a:endParaRPr lang="en-US" dirty="0" smtClean="0"/>
          </a:p>
          <a:p>
            <a:pPr>
              <a:spcBef>
                <a:spcPts val="568"/>
              </a:spcBef>
              <a:buFont typeface="Wingdings" pitchFamily="2" charset="2"/>
              <a:buChar char="§"/>
            </a:pPr>
            <a:r>
              <a:rPr lang="en-US" dirty="0" smtClean="0"/>
              <a:t>S</a:t>
            </a:r>
            <a:r>
              <a:rPr lang="en-US" dirty="0" smtClean="0"/>
              <a:t>enior </a:t>
            </a:r>
            <a:r>
              <a:rPr lang="en-US" dirty="0" smtClean="0"/>
              <a:t>leadership endorsement and </a:t>
            </a:r>
            <a:r>
              <a:rPr lang="en-US" dirty="0" smtClean="0"/>
              <a:t>support is vital</a:t>
            </a:r>
            <a:endParaRPr lang="en-US" dirty="0" smtClean="0"/>
          </a:p>
          <a:p>
            <a:pPr>
              <a:spcBef>
                <a:spcPts val="568"/>
              </a:spcBef>
              <a:buFont typeface="Wingdings" pitchFamily="2" charset="2"/>
              <a:buChar char="§"/>
            </a:pPr>
            <a:r>
              <a:rPr lang="en-US" dirty="0" smtClean="0"/>
              <a:t>Requires </a:t>
            </a:r>
            <a:r>
              <a:rPr lang="en-US" dirty="0" smtClean="0"/>
              <a:t>adequate staff and resources</a:t>
            </a:r>
          </a:p>
          <a:p>
            <a:pPr>
              <a:buFont typeface="Wingdings" pitchFamily="2" charset="2"/>
              <a:buChar char="§"/>
            </a:pPr>
            <a:endParaRPr lang="en-US" dirty="0" smtClean="0"/>
          </a:p>
          <a:p>
            <a:pPr>
              <a:buFont typeface="Wingdings" pitchFamily="2" charset="2"/>
              <a:buChar char="§"/>
            </a:pPr>
            <a:endParaRPr lang="en-US" dirty="0" smtClean="0"/>
          </a:p>
          <a:p>
            <a:pPr>
              <a:buFont typeface="Wingdings" pitchFamily="2" charset="2"/>
              <a:buChar char="§"/>
            </a:pPr>
            <a:endParaRPr lang="en-US" dirty="0" smtClean="0"/>
          </a:p>
          <a:p>
            <a:pPr>
              <a:buNone/>
            </a:pPr>
            <a:endParaRPr lang="en-US" dirty="0"/>
          </a:p>
        </p:txBody>
      </p:sp>
      <p:sp>
        <p:nvSpPr>
          <p:cNvPr id="4" name="Date Placeholder 3"/>
          <p:cNvSpPr>
            <a:spLocks noGrp="1"/>
          </p:cNvSpPr>
          <p:nvPr>
            <p:ph type="dt" sz="half" idx="10"/>
          </p:nvPr>
        </p:nvSpPr>
        <p:spPr/>
        <p:txBody>
          <a:bodyPr/>
          <a:lstStyle/>
          <a:p>
            <a:r>
              <a:rPr lang="en-US" smtClean="0"/>
              <a:t>February 18, 2011</a:t>
            </a:r>
            <a:endParaRPr lang="en-US" dirty="0"/>
          </a:p>
        </p:txBody>
      </p:sp>
      <p:sp>
        <p:nvSpPr>
          <p:cNvPr id="5" name="Footer Placeholder 4"/>
          <p:cNvSpPr>
            <a:spLocks noGrp="1"/>
          </p:cNvSpPr>
          <p:nvPr>
            <p:ph type="ftr" sz="quarter" idx="11"/>
          </p:nvPr>
        </p:nvSpPr>
        <p:spPr/>
        <p:txBody>
          <a:bodyPr/>
          <a:lstStyle/>
          <a:p>
            <a:r>
              <a:rPr lang="en-US" smtClean="0"/>
              <a:t>Florida Association of Institutional Research</a:t>
            </a:r>
            <a:endParaRPr lang="en-US"/>
          </a:p>
        </p:txBody>
      </p:sp>
      <p:sp>
        <p:nvSpPr>
          <p:cNvPr id="6" name="Slide Number Placeholder 5"/>
          <p:cNvSpPr>
            <a:spLocks noGrp="1"/>
          </p:cNvSpPr>
          <p:nvPr>
            <p:ph type="sldNum" sz="quarter" idx="12"/>
          </p:nvPr>
        </p:nvSpPr>
        <p:spPr/>
        <p:txBody>
          <a:bodyPr/>
          <a:lstStyle/>
          <a:p>
            <a:fld id="{7DEDB458-65E9-4BE2-8AEF-9E1415323B4F}"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18, 2011</a:t>
            </a:r>
            <a:endParaRPr lang="en-US"/>
          </a:p>
        </p:txBody>
      </p:sp>
      <p:sp>
        <p:nvSpPr>
          <p:cNvPr id="5" name="Footer Placeholder 4"/>
          <p:cNvSpPr>
            <a:spLocks noGrp="1"/>
          </p:cNvSpPr>
          <p:nvPr>
            <p:ph type="ftr" sz="quarter" idx="11"/>
          </p:nvPr>
        </p:nvSpPr>
        <p:spPr/>
        <p:txBody>
          <a:bodyPr/>
          <a:lstStyle/>
          <a:p>
            <a:r>
              <a:rPr lang="en-US"/>
              <a:t>Florida Association of Institutional Research</a:t>
            </a:r>
          </a:p>
        </p:txBody>
      </p:sp>
      <p:sp>
        <p:nvSpPr>
          <p:cNvPr id="6" name="Slide Number Placeholder 5"/>
          <p:cNvSpPr>
            <a:spLocks noGrp="1"/>
          </p:cNvSpPr>
          <p:nvPr>
            <p:ph type="sldNum" sz="quarter" idx="12"/>
          </p:nvPr>
        </p:nvSpPr>
        <p:spPr/>
        <p:txBody>
          <a:bodyPr/>
          <a:lstStyle/>
          <a:p>
            <a:fld id="{3F8705B7-F1A3-4351-912E-6DD99B551B25}" type="slidenum">
              <a:rPr lang="en-US"/>
              <a:pPr/>
              <a:t>38</a:t>
            </a:fld>
            <a:endParaRPr lang="en-US"/>
          </a:p>
        </p:txBody>
      </p:sp>
      <p:sp>
        <p:nvSpPr>
          <p:cNvPr id="616450" name="Rectangle 2"/>
          <p:cNvSpPr>
            <a:spLocks noGrp="1" noChangeArrowheads="1"/>
          </p:cNvSpPr>
          <p:nvPr>
            <p:ph type="title"/>
          </p:nvPr>
        </p:nvSpPr>
        <p:spPr/>
        <p:txBody>
          <a:bodyPr/>
          <a:lstStyle/>
          <a:p>
            <a:pPr algn="l"/>
            <a:r>
              <a:rPr lang="en-US" sz="4800" dirty="0"/>
              <a:t>Next Steps</a:t>
            </a:r>
          </a:p>
        </p:txBody>
      </p:sp>
      <p:sp>
        <p:nvSpPr>
          <p:cNvPr id="616451" name="Rectangle 3"/>
          <p:cNvSpPr>
            <a:spLocks noGrp="1" noChangeArrowheads="1"/>
          </p:cNvSpPr>
          <p:nvPr>
            <p:ph type="body" idx="1"/>
          </p:nvPr>
        </p:nvSpPr>
        <p:spPr>
          <a:xfrm>
            <a:off x="304800" y="1828800"/>
            <a:ext cx="8458200" cy="4267200"/>
          </a:xfrm>
        </p:spPr>
        <p:txBody>
          <a:bodyPr/>
          <a:lstStyle/>
          <a:p>
            <a:pPr lvl="0">
              <a:buFont typeface="Wingdings" pitchFamily="2" charset="2"/>
              <a:buChar char="§"/>
            </a:pPr>
            <a:r>
              <a:rPr lang="en-US" sz="2400" dirty="0" smtClean="0"/>
              <a:t>Continue to administer pilot forms 1, 2, and 3 of the Institutional Assessment in the Spring and Summer Terms of 2011</a:t>
            </a:r>
          </a:p>
          <a:p>
            <a:pPr lvl="0">
              <a:buFont typeface="Wingdings" pitchFamily="2" charset="2"/>
              <a:buChar char="§"/>
            </a:pPr>
            <a:r>
              <a:rPr lang="en-US" sz="2400" dirty="0" smtClean="0"/>
              <a:t>Analyze the results of pilot forms 1, 2, and 3</a:t>
            </a:r>
          </a:p>
          <a:p>
            <a:pPr lvl="0">
              <a:buFont typeface="Wingdings" pitchFamily="2" charset="2"/>
              <a:buChar char="§"/>
            </a:pPr>
            <a:r>
              <a:rPr lang="en-US" sz="2400" dirty="0" smtClean="0"/>
              <a:t>Using the analysis results, develop three equal forms in terms of item difficulty</a:t>
            </a:r>
          </a:p>
          <a:p>
            <a:pPr lvl="0">
              <a:buFont typeface="Wingdings" pitchFamily="2" charset="2"/>
              <a:buChar char="§"/>
            </a:pPr>
            <a:r>
              <a:rPr lang="en-US" sz="2400" dirty="0" smtClean="0"/>
              <a:t>Develop and pilot forms 4 and 5 of the Institutional Assessment</a:t>
            </a:r>
          </a:p>
          <a:p>
            <a:pPr lvl="0">
              <a:buFont typeface="Wingdings" pitchFamily="2" charset="2"/>
              <a:buChar char="§"/>
            </a:pPr>
            <a:r>
              <a:rPr lang="en-US" sz="2400" dirty="0" smtClean="0"/>
              <a:t>Continue to analyze all forms to determine validity and reliability </a:t>
            </a:r>
          </a:p>
          <a:p>
            <a:pPr>
              <a:buFont typeface="Wingdings" pitchFamily="2" charset="2"/>
              <a:buNone/>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18, 2011</a:t>
            </a:r>
            <a:endParaRPr lang="en-US"/>
          </a:p>
        </p:txBody>
      </p:sp>
      <p:sp>
        <p:nvSpPr>
          <p:cNvPr id="5" name="Footer Placeholder 4"/>
          <p:cNvSpPr>
            <a:spLocks noGrp="1"/>
          </p:cNvSpPr>
          <p:nvPr>
            <p:ph type="ftr" sz="quarter" idx="11"/>
          </p:nvPr>
        </p:nvSpPr>
        <p:spPr/>
        <p:txBody>
          <a:bodyPr/>
          <a:lstStyle/>
          <a:p>
            <a:r>
              <a:rPr lang="en-US"/>
              <a:t>Florida Association of Institutional Research</a:t>
            </a:r>
          </a:p>
        </p:txBody>
      </p:sp>
      <p:sp>
        <p:nvSpPr>
          <p:cNvPr id="6" name="Slide Number Placeholder 5"/>
          <p:cNvSpPr>
            <a:spLocks noGrp="1"/>
          </p:cNvSpPr>
          <p:nvPr>
            <p:ph type="sldNum" sz="quarter" idx="12"/>
          </p:nvPr>
        </p:nvSpPr>
        <p:spPr/>
        <p:txBody>
          <a:bodyPr/>
          <a:lstStyle/>
          <a:p>
            <a:fld id="{B76583C7-93B1-4E10-B46B-B8D124FE39AD}" type="slidenum">
              <a:rPr lang="en-US"/>
              <a:pPr/>
              <a:t>39</a:t>
            </a:fld>
            <a:endParaRPr lang="en-US"/>
          </a:p>
        </p:txBody>
      </p:sp>
      <p:sp>
        <p:nvSpPr>
          <p:cNvPr id="569346" name="Rectangle 2"/>
          <p:cNvSpPr>
            <a:spLocks noGrp="1" noChangeArrowheads="1"/>
          </p:cNvSpPr>
          <p:nvPr>
            <p:ph type="title"/>
          </p:nvPr>
        </p:nvSpPr>
        <p:spPr/>
        <p:txBody>
          <a:bodyPr/>
          <a:lstStyle/>
          <a:p>
            <a:pPr algn="l"/>
            <a:r>
              <a:rPr lang="en-US" dirty="0" smtClean="0"/>
              <a:t>Next Steps</a:t>
            </a:r>
            <a:endParaRPr lang="en-US" dirty="0"/>
          </a:p>
        </p:txBody>
      </p:sp>
      <p:sp>
        <p:nvSpPr>
          <p:cNvPr id="569347" name="Rectangle 3"/>
          <p:cNvSpPr>
            <a:spLocks noGrp="1" noChangeArrowheads="1"/>
          </p:cNvSpPr>
          <p:nvPr>
            <p:ph type="body" idx="1"/>
          </p:nvPr>
        </p:nvSpPr>
        <p:spPr/>
        <p:txBody>
          <a:bodyPr/>
          <a:lstStyle/>
          <a:p>
            <a:pPr lvl="0">
              <a:buFont typeface="Wingdings" pitchFamily="2" charset="2"/>
              <a:buChar char="§"/>
            </a:pPr>
            <a:r>
              <a:rPr lang="en-US" sz="2400" dirty="0" smtClean="0"/>
              <a:t>Convene a subcommittee to</a:t>
            </a:r>
          </a:p>
          <a:p>
            <a:pPr lvl="1">
              <a:buFont typeface="Wingdings" pitchFamily="2" charset="2"/>
              <a:buChar char="§"/>
            </a:pPr>
            <a:r>
              <a:rPr lang="en-US" sz="2400" dirty="0" smtClean="0"/>
              <a:t>develop a proposed timeline for SPC to implement a plan in which the Institutional Assessment would be mandatory for all students before graduation</a:t>
            </a:r>
          </a:p>
          <a:p>
            <a:pPr lvl="1">
              <a:buFont typeface="Wingdings" pitchFamily="2" charset="2"/>
              <a:buChar char="§"/>
            </a:pPr>
            <a:r>
              <a:rPr lang="en-US" sz="2400" dirty="0" smtClean="0"/>
              <a:t>research the requisites and procedures required to place the Gen Ed score on student transcripts</a:t>
            </a:r>
          </a:p>
          <a:p>
            <a:pPr>
              <a:buFont typeface="Wingdings" pitchFamily="2" charset="2"/>
              <a:buChar char="§"/>
            </a:pPr>
            <a:r>
              <a:rPr lang="en-US" sz="2400" dirty="0" smtClean="0"/>
              <a:t>Begin widely disseminating assessment </a:t>
            </a:r>
            <a:r>
              <a:rPr lang="en-US" sz="2400" dirty="0" smtClean="0"/>
              <a:t>results </a:t>
            </a:r>
            <a:r>
              <a:rPr lang="en-US" sz="2400" dirty="0" smtClean="0"/>
              <a:t>on such websites as the </a:t>
            </a:r>
            <a:endParaRPr lang="en-US" sz="2400" dirty="0"/>
          </a:p>
          <a:p>
            <a:pPr lvl="1">
              <a:buFont typeface="Wingdings" pitchFamily="2" charset="2"/>
              <a:buChar char="§"/>
            </a:pPr>
            <a:r>
              <a:rPr lang="en-US" sz="2400" dirty="0" smtClean="0"/>
              <a:t>Academic Effectiveness site</a:t>
            </a:r>
          </a:p>
          <a:p>
            <a:pPr lvl="1">
              <a:buFont typeface="Wingdings" pitchFamily="2" charset="2"/>
              <a:buChar char="§"/>
            </a:pPr>
            <a:r>
              <a:rPr lang="en-US" sz="2400" dirty="0" smtClean="0"/>
              <a:t>Center of Excellence for Teaching and Learning site</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18, 2011</a:t>
            </a:r>
            <a:endParaRPr lang="en-US"/>
          </a:p>
        </p:txBody>
      </p:sp>
      <p:sp>
        <p:nvSpPr>
          <p:cNvPr id="5" name="Footer Placeholder 4"/>
          <p:cNvSpPr>
            <a:spLocks noGrp="1"/>
          </p:cNvSpPr>
          <p:nvPr>
            <p:ph type="ftr" sz="quarter" idx="11"/>
          </p:nvPr>
        </p:nvSpPr>
        <p:spPr/>
        <p:txBody>
          <a:bodyPr/>
          <a:lstStyle/>
          <a:p>
            <a:r>
              <a:rPr lang="en-US"/>
              <a:t>Florida Association of Institutional Research</a:t>
            </a:r>
          </a:p>
        </p:txBody>
      </p:sp>
      <p:sp>
        <p:nvSpPr>
          <p:cNvPr id="6" name="Slide Number Placeholder 5"/>
          <p:cNvSpPr>
            <a:spLocks noGrp="1"/>
          </p:cNvSpPr>
          <p:nvPr>
            <p:ph type="sldNum" sz="quarter" idx="12"/>
          </p:nvPr>
        </p:nvSpPr>
        <p:spPr/>
        <p:txBody>
          <a:bodyPr/>
          <a:lstStyle/>
          <a:p>
            <a:fld id="{88CC3D1D-7FBC-41A7-B430-4E1AB079E6A2}" type="slidenum">
              <a:rPr lang="en-US"/>
              <a:pPr/>
              <a:t>4</a:t>
            </a:fld>
            <a:endParaRPr lang="en-US"/>
          </a:p>
        </p:txBody>
      </p:sp>
      <p:sp>
        <p:nvSpPr>
          <p:cNvPr id="652290" name="Rectangle 2"/>
          <p:cNvSpPr>
            <a:spLocks noGrp="1" noChangeArrowheads="1"/>
          </p:cNvSpPr>
          <p:nvPr>
            <p:ph type="title"/>
          </p:nvPr>
        </p:nvSpPr>
        <p:spPr/>
        <p:txBody>
          <a:bodyPr/>
          <a:lstStyle/>
          <a:p>
            <a:pPr algn="l"/>
            <a:r>
              <a:rPr lang="en-US" dirty="0" smtClean="0"/>
              <a:t>Presentation</a:t>
            </a:r>
            <a:endParaRPr lang="en-US" dirty="0"/>
          </a:p>
        </p:txBody>
      </p:sp>
      <p:sp>
        <p:nvSpPr>
          <p:cNvPr id="652291" name="Rectangle 3"/>
          <p:cNvSpPr>
            <a:spLocks noGrp="1" noChangeArrowheads="1"/>
          </p:cNvSpPr>
          <p:nvPr>
            <p:ph type="body" idx="1"/>
          </p:nvPr>
        </p:nvSpPr>
        <p:spPr>
          <a:xfrm>
            <a:off x="228600" y="1828800"/>
            <a:ext cx="8458200" cy="4267200"/>
          </a:xfrm>
        </p:spPr>
        <p:txBody>
          <a:bodyPr/>
          <a:lstStyle/>
          <a:p>
            <a:pPr>
              <a:lnSpc>
                <a:spcPct val="90000"/>
              </a:lnSpc>
              <a:buNone/>
            </a:pPr>
            <a:r>
              <a:rPr lang="en-US" sz="2700" dirty="0"/>
              <a:t>This presentation describes </a:t>
            </a:r>
            <a:r>
              <a:rPr lang="en-US" sz="2700" dirty="0" smtClean="0"/>
              <a:t>the design, development, </a:t>
            </a:r>
          </a:p>
          <a:p>
            <a:pPr>
              <a:lnSpc>
                <a:spcPct val="90000"/>
              </a:lnSpc>
              <a:buNone/>
            </a:pPr>
            <a:r>
              <a:rPr lang="en-US" sz="2700" dirty="0" smtClean="0"/>
              <a:t>and implementation of SPC’s General Education </a:t>
            </a:r>
          </a:p>
          <a:p>
            <a:pPr>
              <a:lnSpc>
                <a:spcPct val="90000"/>
              </a:lnSpc>
              <a:buNone/>
            </a:pPr>
            <a:r>
              <a:rPr lang="en-US" sz="2700" dirty="0" smtClean="0"/>
              <a:t>Institutional Assessment, which was created in 2009 </a:t>
            </a:r>
          </a:p>
          <a:p>
            <a:pPr>
              <a:lnSpc>
                <a:spcPct val="90000"/>
              </a:lnSpc>
              <a:buNone/>
            </a:pPr>
            <a:r>
              <a:rPr lang="en-US" sz="2700" dirty="0" smtClean="0"/>
              <a:t>to improve the processes employed for assessing the </a:t>
            </a:r>
          </a:p>
          <a:p>
            <a:pPr>
              <a:lnSpc>
                <a:spcPct val="90000"/>
              </a:lnSpc>
              <a:buNone/>
            </a:pPr>
            <a:r>
              <a:rPr lang="en-US" sz="2700" dirty="0" smtClean="0"/>
              <a:t>College’s general education outcomes. </a:t>
            </a:r>
            <a:endParaRPr lang="en-US" sz="27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18, 2011</a:t>
            </a:r>
            <a:endParaRPr lang="en-US"/>
          </a:p>
        </p:txBody>
      </p:sp>
      <p:sp>
        <p:nvSpPr>
          <p:cNvPr id="5" name="Footer Placeholder 4"/>
          <p:cNvSpPr>
            <a:spLocks noGrp="1"/>
          </p:cNvSpPr>
          <p:nvPr>
            <p:ph type="ftr" sz="quarter" idx="11"/>
          </p:nvPr>
        </p:nvSpPr>
        <p:spPr/>
        <p:txBody>
          <a:bodyPr/>
          <a:lstStyle/>
          <a:p>
            <a:r>
              <a:rPr lang="en-US"/>
              <a:t>Florida Association of Institutional Research</a:t>
            </a:r>
          </a:p>
        </p:txBody>
      </p:sp>
      <p:sp>
        <p:nvSpPr>
          <p:cNvPr id="6" name="Slide Number Placeholder 5"/>
          <p:cNvSpPr>
            <a:spLocks noGrp="1"/>
          </p:cNvSpPr>
          <p:nvPr>
            <p:ph type="sldNum" sz="quarter" idx="12"/>
          </p:nvPr>
        </p:nvSpPr>
        <p:spPr/>
        <p:txBody>
          <a:bodyPr/>
          <a:lstStyle/>
          <a:p>
            <a:fld id="{23D33B59-D1B5-4EFB-BB86-82BC86BB2091}" type="slidenum">
              <a:rPr lang="en-US"/>
              <a:pPr/>
              <a:t>40</a:t>
            </a:fld>
            <a:endParaRPr lang="en-US"/>
          </a:p>
        </p:txBody>
      </p:sp>
      <p:sp>
        <p:nvSpPr>
          <p:cNvPr id="413698" name="Rectangle 2"/>
          <p:cNvSpPr>
            <a:spLocks noGrp="1" noChangeArrowheads="1"/>
          </p:cNvSpPr>
          <p:nvPr>
            <p:ph type="title"/>
          </p:nvPr>
        </p:nvSpPr>
        <p:spPr/>
        <p:txBody>
          <a:bodyPr/>
          <a:lstStyle/>
          <a:p>
            <a:pPr algn="l"/>
            <a:r>
              <a:rPr lang="en-US" dirty="0" smtClean="0"/>
              <a:t>Questions</a:t>
            </a:r>
            <a:endParaRPr lang="en-US" dirty="0"/>
          </a:p>
        </p:txBody>
      </p:sp>
      <p:pic>
        <p:nvPicPr>
          <p:cNvPr id="413701" name="Picture 5" descr="MCBD06663_0000[1]"/>
          <p:cNvPicPr>
            <a:picLocks noChangeAspect="1" noChangeArrowheads="1"/>
          </p:cNvPicPr>
          <p:nvPr/>
        </p:nvPicPr>
        <p:blipFill>
          <a:blip r:embed="rId3" cstate="print"/>
          <a:srcRect/>
          <a:stretch>
            <a:fillRect/>
          </a:stretch>
        </p:blipFill>
        <p:spPr bwMode="auto">
          <a:xfrm>
            <a:off x="1981200" y="2286000"/>
            <a:ext cx="4038600" cy="3503613"/>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subTitle" idx="1"/>
          </p:nvPr>
        </p:nvSpPr>
        <p:spPr>
          <a:xfrm>
            <a:off x="533400" y="3886200"/>
            <a:ext cx="7848600" cy="1752600"/>
          </a:xfrm>
        </p:spPr>
        <p:txBody>
          <a:bodyPr/>
          <a:lstStyle/>
          <a:p>
            <a:r>
              <a:rPr lang="en-US" b="1" dirty="0" smtClean="0">
                <a:latin typeface="Georgia" pitchFamily="18" charset="0"/>
              </a:rPr>
              <a:t>General Education </a:t>
            </a:r>
          </a:p>
          <a:p>
            <a:r>
              <a:rPr lang="en-US" b="1" dirty="0" smtClean="0">
                <a:latin typeface="Georgia" pitchFamily="18" charset="0"/>
              </a:rPr>
              <a:t>Institutional Assessment</a:t>
            </a:r>
            <a:endParaRPr lang="en-US" dirty="0" smtClean="0">
              <a:latin typeface="Georgia" pitchFamily="18" charset="0"/>
            </a:endParaRPr>
          </a:p>
          <a:p>
            <a:endParaRPr lang="en-US" i="0" dirty="0"/>
          </a:p>
        </p:txBody>
      </p:sp>
      <p:sp>
        <p:nvSpPr>
          <p:cNvPr id="75780" name="Text Box 4"/>
          <p:cNvSpPr txBox="1">
            <a:spLocks noChangeArrowheads="1"/>
          </p:cNvSpPr>
          <p:nvPr/>
        </p:nvSpPr>
        <p:spPr bwMode="auto">
          <a:xfrm>
            <a:off x="3657600" y="5791200"/>
            <a:ext cx="5105400" cy="762000"/>
          </a:xfrm>
          <a:prstGeom prst="rect">
            <a:avLst/>
          </a:prstGeom>
          <a:noFill/>
          <a:ln w="9525">
            <a:noFill/>
            <a:miter lim="800000"/>
            <a:headEnd/>
            <a:tailEnd/>
          </a:ln>
          <a:effectLst/>
        </p:spPr>
        <p:txBody>
          <a:bodyPr>
            <a:spAutoFit/>
          </a:bodyPr>
          <a:lstStyle/>
          <a:p>
            <a:pPr algn="r">
              <a:spcBef>
                <a:spcPct val="50000"/>
              </a:spcBef>
            </a:pPr>
            <a:r>
              <a:rPr lang="en-US" sz="4400" b="1" dirty="0">
                <a:solidFill>
                  <a:schemeClr val="bg1"/>
                </a:solidFill>
                <a:latin typeface="Georgia" pitchFamily="18" charset="0"/>
              </a:rPr>
              <a:t>February </a:t>
            </a:r>
            <a:r>
              <a:rPr lang="en-US" sz="4400" b="1" dirty="0" smtClean="0">
                <a:solidFill>
                  <a:schemeClr val="bg1"/>
                </a:solidFill>
                <a:latin typeface="Georgia" pitchFamily="18" charset="0"/>
              </a:rPr>
              <a:t>2011</a:t>
            </a:r>
            <a:endParaRPr lang="en-US" sz="4400" b="1" dirty="0">
              <a:solidFill>
                <a:schemeClr val="bg1"/>
              </a:solidFill>
              <a:latin typeface="Georgia" pitchFamily="18" charset="0"/>
            </a:endParaRPr>
          </a:p>
        </p:txBody>
      </p:sp>
      <p:sp>
        <p:nvSpPr>
          <p:cNvPr id="75782" name="Rectangle 6"/>
          <p:cNvSpPr>
            <a:spLocks noChangeArrowheads="1"/>
          </p:cNvSpPr>
          <p:nvPr/>
        </p:nvSpPr>
        <p:spPr bwMode="auto">
          <a:xfrm>
            <a:off x="228600" y="1905000"/>
            <a:ext cx="8610600" cy="1219200"/>
          </a:xfrm>
          <a:prstGeom prst="rect">
            <a:avLst/>
          </a:prstGeom>
          <a:noFill/>
          <a:ln w="9525">
            <a:noFill/>
            <a:miter lim="800000"/>
            <a:headEnd/>
            <a:tailEnd/>
          </a:ln>
          <a:effectLst/>
        </p:spPr>
        <p:txBody>
          <a:bodyPr/>
          <a:lstStyle/>
          <a:p>
            <a:pPr algn="ctr">
              <a:lnSpc>
                <a:spcPct val="80000"/>
              </a:lnSpc>
            </a:pPr>
            <a:r>
              <a:rPr lang="en-US" sz="2800" b="1" dirty="0">
                <a:solidFill>
                  <a:srgbClr val="40568B"/>
                </a:solidFill>
              </a:rPr>
              <a:t>Florida Association of Institutional Research</a:t>
            </a:r>
          </a:p>
          <a:p>
            <a:pPr algn="ctr">
              <a:lnSpc>
                <a:spcPct val="80000"/>
              </a:lnSpc>
            </a:pPr>
            <a:endParaRPr lang="en-US" sz="2800" b="1" dirty="0" smtClean="0">
              <a:solidFill>
                <a:srgbClr val="40568B"/>
              </a:solidFill>
            </a:endParaRPr>
          </a:p>
          <a:p>
            <a:pPr algn="ctr">
              <a:lnSpc>
                <a:spcPct val="80000"/>
              </a:lnSpc>
            </a:pPr>
            <a:r>
              <a:rPr lang="en-US" sz="2800" b="1" dirty="0" smtClean="0">
                <a:solidFill>
                  <a:srgbClr val="40568B"/>
                </a:solidFill>
              </a:rPr>
              <a:t>2011 </a:t>
            </a:r>
            <a:r>
              <a:rPr lang="en-US" sz="2800" b="1" dirty="0">
                <a:solidFill>
                  <a:srgbClr val="40568B"/>
                </a:solidFill>
              </a:rPr>
              <a:t>Annual Conference</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18, 2011</a:t>
            </a:r>
            <a:endParaRPr lang="en-US"/>
          </a:p>
        </p:txBody>
      </p:sp>
      <p:sp>
        <p:nvSpPr>
          <p:cNvPr id="5" name="Footer Placeholder 4"/>
          <p:cNvSpPr>
            <a:spLocks noGrp="1"/>
          </p:cNvSpPr>
          <p:nvPr>
            <p:ph type="ftr" sz="quarter" idx="11"/>
          </p:nvPr>
        </p:nvSpPr>
        <p:spPr/>
        <p:txBody>
          <a:bodyPr/>
          <a:lstStyle/>
          <a:p>
            <a:r>
              <a:rPr lang="en-US"/>
              <a:t>Florida Association of Institutional Research</a:t>
            </a:r>
          </a:p>
        </p:txBody>
      </p:sp>
      <p:sp>
        <p:nvSpPr>
          <p:cNvPr id="6" name="Slide Number Placeholder 5"/>
          <p:cNvSpPr>
            <a:spLocks noGrp="1"/>
          </p:cNvSpPr>
          <p:nvPr>
            <p:ph type="sldNum" sz="quarter" idx="12"/>
          </p:nvPr>
        </p:nvSpPr>
        <p:spPr/>
        <p:txBody>
          <a:bodyPr/>
          <a:lstStyle/>
          <a:p>
            <a:fld id="{BFE309E0-BFD3-45CD-9E34-3E4A0412D0E4}" type="slidenum">
              <a:rPr lang="en-US"/>
              <a:pPr/>
              <a:t>5</a:t>
            </a:fld>
            <a:endParaRPr lang="en-US"/>
          </a:p>
        </p:txBody>
      </p:sp>
      <p:sp>
        <p:nvSpPr>
          <p:cNvPr id="436226" name="Rectangle 2"/>
          <p:cNvSpPr>
            <a:spLocks noGrp="1" noChangeArrowheads="1"/>
          </p:cNvSpPr>
          <p:nvPr>
            <p:ph type="title"/>
          </p:nvPr>
        </p:nvSpPr>
        <p:spPr/>
        <p:txBody>
          <a:bodyPr/>
          <a:lstStyle/>
          <a:p>
            <a:pPr algn="l"/>
            <a:r>
              <a:rPr lang="en-US"/>
              <a:t>Agenda</a:t>
            </a:r>
          </a:p>
        </p:txBody>
      </p:sp>
      <p:sp>
        <p:nvSpPr>
          <p:cNvPr id="436227" name="Rectangle 3"/>
          <p:cNvSpPr>
            <a:spLocks noGrp="1" noChangeArrowheads="1"/>
          </p:cNvSpPr>
          <p:nvPr>
            <p:ph type="body" idx="1"/>
          </p:nvPr>
        </p:nvSpPr>
        <p:spPr/>
        <p:txBody>
          <a:bodyPr/>
          <a:lstStyle/>
          <a:p>
            <a:pPr>
              <a:buFont typeface="Wingdings" pitchFamily="2" charset="2"/>
              <a:buChar char="§"/>
            </a:pPr>
            <a:r>
              <a:rPr lang="en-US" sz="2400" dirty="0" smtClean="0"/>
              <a:t>Background</a:t>
            </a:r>
          </a:p>
          <a:p>
            <a:pPr>
              <a:buFont typeface="Wingdings" pitchFamily="2" charset="2"/>
              <a:buChar char="§"/>
            </a:pPr>
            <a:r>
              <a:rPr lang="en-US" sz="2400" dirty="0" smtClean="0"/>
              <a:t>Purpose of Assessment</a:t>
            </a:r>
          </a:p>
          <a:p>
            <a:pPr>
              <a:buFont typeface="Wingdings" pitchFamily="2" charset="2"/>
              <a:buChar char="§"/>
            </a:pPr>
            <a:r>
              <a:rPr lang="en-US" sz="2400" dirty="0" smtClean="0"/>
              <a:t>Test Development Process</a:t>
            </a:r>
            <a:endParaRPr lang="en-US" sz="2400" dirty="0"/>
          </a:p>
          <a:p>
            <a:pPr>
              <a:buFont typeface="Wingdings" pitchFamily="2" charset="2"/>
              <a:buChar char="§"/>
            </a:pPr>
            <a:r>
              <a:rPr lang="en-US" sz="2400" dirty="0" smtClean="0"/>
              <a:t>Test Specifications</a:t>
            </a:r>
          </a:p>
          <a:p>
            <a:pPr>
              <a:buFont typeface="Wingdings" pitchFamily="2" charset="2"/>
              <a:buChar char="§"/>
            </a:pPr>
            <a:r>
              <a:rPr lang="en-US" sz="2400" dirty="0" smtClean="0"/>
              <a:t>Pilot Administrations</a:t>
            </a:r>
          </a:p>
          <a:p>
            <a:pPr>
              <a:buFont typeface="Wingdings" pitchFamily="2" charset="2"/>
              <a:buChar char="§"/>
            </a:pPr>
            <a:r>
              <a:rPr lang="en-US" sz="2400" dirty="0" smtClean="0"/>
              <a:t>Response Rates</a:t>
            </a:r>
          </a:p>
          <a:p>
            <a:pPr>
              <a:buFont typeface="Wingdings" pitchFamily="2" charset="2"/>
              <a:buChar char="§"/>
            </a:pPr>
            <a:r>
              <a:rPr lang="en-US" sz="2400" dirty="0" smtClean="0"/>
              <a:t>Statistics and Demographics</a:t>
            </a:r>
          </a:p>
          <a:p>
            <a:pPr>
              <a:buFont typeface="Wingdings" pitchFamily="2" charset="2"/>
              <a:buChar char="§"/>
            </a:pPr>
            <a:r>
              <a:rPr lang="en-US" sz="2400" dirty="0" smtClean="0"/>
              <a:t>Advantages</a:t>
            </a:r>
            <a:endParaRPr lang="en-US" sz="2400" dirty="0"/>
          </a:p>
          <a:p>
            <a:pPr>
              <a:buFont typeface="Wingdings" pitchFamily="2" charset="2"/>
              <a:buChar char="§"/>
            </a:pPr>
            <a:r>
              <a:rPr lang="en-US" sz="2400" dirty="0"/>
              <a:t>Next </a:t>
            </a:r>
            <a:r>
              <a:rPr lang="en-US" sz="2400" dirty="0" smtClean="0"/>
              <a:t>steps</a:t>
            </a:r>
            <a:endParaRPr lang="en-US" sz="2400" dirty="0"/>
          </a:p>
          <a:p>
            <a:endParaRPr lang="en-US" dirty="0"/>
          </a:p>
          <a:p>
            <a:endParaRPr lang="en-US" dirty="0"/>
          </a:p>
          <a:p>
            <a:endParaRPr lang="en-US"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Background</a:t>
            </a:r>
            <a:endParaRPr lang="en-US" dirty="0"/>
          </a:p>
        </p:txBody>
      </p:sp>
      <p:sp>
        <p:nvSpPr>
          <p:cNvPr id="3" name="Content Placeholder 2"/>
          <p:cNvSpPr>
            <a:spLocks noGrp="1"/>
          </p:cNvSpPr>
          <p:nvPr>
            <p:ph idx="1"/>
          </p:nvPr>
        </p:nvSpPr>
        <p:spPr/>
        <p:txBody>
          <a:bodyPr/>
          <a:lstStyle/>
          <a:p>
            <a:pPr>
              <a:buNone/>
            </a:pPr>
            <a:r>
              <a:rPr lang="en-US" sz="2400" b="1" dirty="0" smtClean="0"/>
              <a:t>SACS Core Requirement 2.5:</a:t>
            </a:r>
          </a:p>
          <a:p>
            <a:pPr>
              <a:buFont typeface="Wingdings" pitchFamily="2" charset="2"/>
              <a:buChar char="§"/>
            </a:pPr>
            <a:r>
              <a:rPr lang="en-US" sz="2400" dirty="0" smtClean="0"/>
              <a:t>The institution engages in ongoing, integrated, and institution-wide research-based planning and evaluation processes that </a:t>
            </a:r>
          </a:p>
          <a:p>
            <a:pPr lvl="1">
              <a:buFont typeface="Wingdings" pitchFamily="2" charset="2"/>
              <a:buChar char="§"/>
            </a:pPr>
            <a:r>
              <a:rPr lang="en-US" sz="2000" dirty="0" smtClean="0"/>
              <a:t>(1) incorporate a systematic review of institutional mission, goals, and outcomes; </a:t>
            </a:r>
          </a:p>
          <a:p>
            <a:pPr lvl="1">
              <a:buFont typeface="Wingdings" pitchFamily="2" charset="2"/>
              <a:buChar char="§"/>
            </a:pPr>
            <a:r>
              <a:rPr lang="en-US" sz="2000" dirty="0" smtClean="0"/>
              <a:t>(2) result in continuing improvement in institutional quality; and </a:t>
            </a:r>
          </a:p>
          <a:p>
            <a:pPr lvl="1">
              <a:buFont typeface="Wingdings" pitchFamily="2" charset="2"/>
              <a:buChar char="§"/>
            </a:pPr>
            <a:r>
              <a:rPr lang="en-US" sz="2000" dirty="0" smtClean="0"/>
              <a:t>(3) demonstrate the institution is effectively accomplishing its mission.(Institutional Effectiveness) </a:t>
            </a:r>
          </a:p>
          <a:p>
            <a:endParaRPr lang="en-US" sz="1600" dirty="0" smtClean="0"/>
          </a:p>
          <a:p>
            <a:endParaRPr lang="en-US" dirty="0"/>
          </a:p>
        </p:txBody>
      </p:sp>
      <p:sp>
        <p:nvSpPr>
          <p:cNvPr id="4" name="Date Placeholder 3"/>
          <p:cNvSpPr>
            <a:spLocks noGrp="1"/>
          </p:cNvSpPr>
          <p:nvPr>
            <p:ph type="dt" sz="half" idx="10"/>
          </p:nvPr>
        </p:nvSpPr>
        <p:spPr/>
        <p:txBody>
          <a:bodyPr/>
          <a:lstStyle/>
          <a:p>
            <a:r>
              <a:rPr lang="en-US" smtClean="0"/>
              <a:t>February 18, 2011</a:t>
            </a:r>
            <a:endParaRPr lang="en-US" dirty="0"/>
          </a:p>
        </p:txBody>
      </p:sp>
      <p:sp>
        <p:nvSpPr>
          <p:cNvPr id="5" name="Footer Placeholder 4"/>
          <p:cNvSpPr>
            <a:spLocks noGrp="1"/>
          </p:cNvSpPr>
          <p:nvPr>
            <p:ph type="ftr" sz="quarter" idx="11"/>
          </p:nvPr>
        </p:nvSpPr>
        <p:spPr/>
        <p:txBody>
          <a:bodyPr/>
          <a:lstStyle/>
          <a:p>
            <a:r>
              <a:rPr lang="en-US" smtClean="0"/>
              <a:t>Florida Association of Institutional Research</a:t>
            </a:r>
            <a:endParaRPr lang="en-US"/>
          </a:p>
        </p:txBody>
      </p:sp>
      <p:sp>
        <p:nvSpPr>
          <p:cNvPr id="6" name="Slide Number Placeholder 5"/>
          <p:cNvSpPr>
            <a:spLocks noGrp="1"/>
          </p:cNvSpPr>
          <p:nvPr>
            <p:ph type="sldNum" sz="quarter" idx="12"/>
          </p:nvPr>
        </p:nvSpPr>
        <p:spPr/>
        <p:txBody>
          <a:bodyPr/>
          <a:lstStyle/>
          <a:p>
            <a:fld id="{7DEDB458-65E9-4BE2-8AEF-9E1415323B4F}"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Background</a:t>
            </a:r>
            <a:endParaRPr lang="en-US" dirty="0"/>
          </a:p>
        </p:txBody>
      </p:sp>
      <p:sp>
        <p:nvSpPr>
          <p:cNvPr id="3" name="Content Placeholder 2"/>
          <p:cNvSpPr>
            <a:spLocks noGrp="1"/>
          </p:cNvSpPr>
          <p:nvPr>
            <p:ph idx="1"/>
          </p:nvPr>
        </p:nvSpPr>
        <p:spPr/>
        <p:txBody>
          <a:bodyPr/>
          <a:lstStyle/>
          <a:p>
            <a:pPr>
              <a:buNone/>
            </a:pPr>
            <a:r>
              <a:rPr lang="en-US" sz="2400" b="1" dirty="0" smtClean="0"/>
              <a:t>SACS Comprehensive Standard 3.3.1:</a:t>
            </a:r>
            <a:r>
              <a:rPr lang="en-US" sz="2400" dirty="0" smtClean="0"/>
              <a:t/>
            </a:r>
            <a:br>
              <a:rPr lang="en-US" sz="2400" dirty="0" smtClean="0"/>
            </a:br>
            <a:r>
              <a:rPr lang="en-US" sz="2400" dirty="0" smtClean="0"/>
              <a:t>The institution identifies expected outcomes, assesses the extent to which it achieves these outcomes, and provides evidence of improvement based on analysis of the results in each of the following areas: (Institutional Effectiveness)</a:t>
            </a:r>
          </a:p>
          <a:p>
            <a:pPr lvl="1">
              <a:buFont typeface="Wingdings" pitchFamily="2" charset="2"/>
              <a:buChar char="§"/>
            </a:pPr>
            <a:r>
              <a:rPr lang="en-US" sz="2400" dirty="0" smtClean="0"/>
              <a:t>3.3.1.1 educational programs, to include student learning outcomes</a:t>
            </a:r>
          </a:p>
          <a:p>
            <a:pPr lvl="1">
              <a:buFont typeface="Wingdings" pitchFamily="2" charset="2"/>
              <a:buChar char="§"/>
            </a:pPr>
            <a:r>
              <a:rPr lang="en-US" sz="2400" dirty="0" smtClean="0"/>
              <a:t>3.3.1.2 administrative support services</a:t>
            </a:r>
          </a:p>
          <a:p>
            <a:pPr lvl="1">
              <a:buFont typeface="Wingdings" pitchFamily="2" charset="2"/>
              <a:buChar char="§"/>
            </a:pPr>
            <a:r>
              <a:rPr lang="en-US" sz="2400" dirty="0" smtClean="0"/>
              <a:t>3.3.1.3 educational support services</a:t>
            </a:r>
          </a:p>
        </p:txBody>
      </p:sp>
      <p:sp>
        <p:nvSpPr>
          <p:cNvPr id="4" name="Date Placeholder 3"/>
          <p:cNvSpPr>
            <a:spLocks noGrp="1"/>
          </p:cNvSpPr>
          <p:nvPr>
            <p:ph type="dt" sz="half" idx="10"/>
          </p:nvPr>
        </p:nvSpPr>
        <p:spPr/>
        <p:txBody>
          <a:bodyPr/>
          <a:lstStyle/>
          <a:p>
            <a:r>
              <a:rPr lang="en-US" smtClean="0"/>
              <a:t>February 18, 2011</a:t>
            </a:r>
            <a:endParaRPr lang="en-US" dirty="0"/>
          </a:p>
        </p:txBody>
      </p:sp>
      <p:sp>
        <p:nvSpPr>
          <p:cNvPr id="5" name="Footer Placeholder 4"/>
          <p:cNvSpPr>
            <a:spLocks noGrp="1"/>
          </p:cNvSpPr>
          <p:nvPr>
            <p:ph type="ftr" sz="quarter" idx="11"/>
          </p:nvPr>
        </p:nvSpPr>
        <p:spPr/>
        <p:txBody>
          <a:bodyPr/>
          <a:lstStyle/>
          <a:p>
            <a:r>
              <a:rPr lang="en-US" smtClean="0"/>
              <a:t>Florida Association of Institutional Research</a:t>
            </a:r>
            <a:endParaRPr lang="en-US"/>
          </a:p>
        </p:txBody>
      </p:sp>
      <p:sp>
        <p:nvSpPr>
          <p:cNvPr id="6" name="Slide Number Placeholder 5"/>
          <p:cNvSpPr>
            <a:spLocks noGrp="1"/>
          </p:cNvSpPr>
          <p:nvPr>
            <p:ph type="sldNum" sz="quarter" idx="12"/>
          </p:nvPr>
        </p:nvSpPr>
        <p:spPr/>
        <p:txBody>
          <a:bodyPr/>
          <a:lstStyle/>
          <a:p>
            <a:fld id="{7DEDB458-65E9-4BE2-8AEF-9E1415323B4F}"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Background</a:t>
            </a:r>
            <a:endParaRPr lang="en-US" dirty="0"/>
          </a:p>
        </p:txBody>
      </p:sp>
      <p:sp>
        <p:nvSpPr>
          <p:cNvPr id="3" name="Content Placeholder 2"/>
          <p:cNvSpPr>
            <a:spLocks noGrp="1"/>
          </p:cNvSpPr>
          <p:nvPr>
            <p:ph idx="1"/>
          </p:nvPr>
        </p:nvSpPr>
        <p:spPr>
          <a:xfrm>
            <a:off x="304800" y="1828800"/>
            <a:ext cx="8382000" cy="4267200"/>
          </a:xfrm>
        </p:spPr>
        <p:txBody>
          <a:bodyPr/>
          <a:lstStyle/>
          <a:p>
            <a:pPr>
              <a:spcBef>
                <a:spcPts val="0"/>
              </a:spcBef>
              <a:buNone/>
            </a:pPr>
            <a:r>
              <a:rPr lang="en-US" i="1" dirty="0" smtClean="0"/>
              <a:t>SPC General Education</a:t>
            </a:r>
            <a:r>
              <a:rPr lang="en-US" dirty="0" smtClean="0"/>
              <a:t> assessments focus </a:t>
            </a:r>
          </a:p>
          <a:p>
            <a:pPr>
              <a:spcBef>
                <a:spcPts val="0"/>
              </a:spcBef>
              <a:buNone/>
            </a:pPr>
            <a:r>
              <a:rPr lang="en-US" dirty="0" smtClean="0"/>
              <a:t>on the general learning outcomes from all </a:t>
            </a:r>
          </a:p>
          <a:p>
            <a:pPr>
              <a:spcBef>
                <a:spcPts val="0"/>
              </a:spcBef>
              <a:buNone/>
            </a:pPr>
            <a:r>
              <a:rPr lang="en-US" dirty="0" smtClean="0"/>
              <a:t>degree programs.</a:t>
            </a:r>
          </a:p>
          <a:p>
            <a:pPr>
              <a:buFont typeface="Wingdings" pitchFamily="2" charset="2"/>
              <a:buChar char="§"/>
            </a:pPr>
            <a:r>
              <a:rPr lang="en-US" dirty="0" smtClean="0"/>
              <a:t>Three-year cycle</a:t>
            </a:r>
          </a:p>
          <a:p>
            <a:pPr>
              <a:buFont typeface="Wingdings" pitchFamily="2" charset="2"/>
              <a:buChar char="§"/>
            </a:pPr>
            <a:r>
              <a:rPr lang="en-US" dirty="0" smtClean="0"/>
              <a:t>Mostly course-based</a:t>
            </a:r>
          </a:p>
          <a:p>
            <a:pPr>
              <a:buFont typeface="Wingdings" pitchFamily="2" charset="2"/>
              <a:buChar char="§"/>
            </a:pPr>
            <a:r>
              <a:rPr lang="en-US" dirty="0" smtClean="0"/>
              <a:t>Direct and indirect measures</a:t>
            </a:r>
          </a:p>
          <a:p>
            <a:pPr>
              <a:buFont typeface="Wingdings" pitchFamily="2" charset="2"/>
              <a:buChar char="§"/>
            </a:pPr>
            <a:r>
              <a:rPr lang="en-US" dirty="0" smtClean="0"/>
              <a:t>Some standardized measures</a:t>
            </a:r>
          </a:p>
          <a:p>
            <a:pPr>
              <a:buFont typeface="Wingdings" pitchFamily="2" charset="2"/>
              <a:buChar char="§"/>
            </a:pPr>
            <a:endParaRPr lang="en-US" dirty="0"/>
          </a:p>
        </p:txBody>
      </p:sp>
      <p:sp>
        <p:nvSpPr>
          <p:cNvPr id="4" name="Date Placeholder 3"/>
          <p:cNvSpPr>
            <a:spLocks noGrp="1"/>
          </p:cNvSpPr>
          <p:nvPr>
            <p:ph type="dt" sz="half" idx="10"/>
          </p:nvPr>
        </p:nvSpPr>
        <p:spPr/>
        <p:txBody>
          <a:bodyPr/>
          <a:lstStyle/>
          <a:p>
            <a:r>
              <a:rPr lang="en-US" smtClean="0"/>
              <a:t>February 18, 2011</a:t>
            </a:r>
            <a:endParaRPr lang="en-US" dirty="0"/>
          </a:p>
        </p:txBody>
      </p:sp>
      <p:sp>
        <p:nvSpPr>
          <p:cNvPr id="5" name="Footer Placeholder 4"/>
          <p:cNvSpPr>
            <a:spLocks noGrp="1"/>
          </p:cNvSpPr>
          <p:nvPr>
            <p:ph type="ftr" sz="quarter" idx="11"/>
          </p:nvPr>
        </p:nvSpPr>
        <p:spPr/>
        <p:txBody>
          <a:bodyPr/>
          <a:lstStyle/>
          <a:p>
            <a:r>
              <a:rPr lang="en-US" smtClean="0"/>
              <a:t>Florida Association of Institutional Research</a:t>
            </a:r>
            <a:endParaRPr lang="en-US"/>
          </a:p>
        </p:txBody>
      </p:sp>
      <p:sp>
        <p:nvSpPr>
          <p:cNvPr id="6" name="Slide Number Placeholder 5"/>
          <p:cNvSpPr>
            <a:spLocks noGrp="1"/>
          </p:cNvSpPr>
          <p:nvPr>
            <p:ph type="sldNum" sz="quarter" idx="12"/>
          </p:nvPr>
        </p:nvSpPr>
        <p:spPr/>
        <p:txBody>
          <a:bodyPr/>
          <a:lstStyle/>
          <a:p>
            <a:fld id="{7DEDB458-65E9-4BE2-8AEF-9E1415323B4F}"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General Education Outcomes</a:t>
            </a:r>
            <a:endParaRPr lang="en-US" sz="3200" dirty="0"/>
          </a:p>
        </p:txBody>
      </p:sp>
      <p:sp>
        <p:nvSpPr>
          <p:cNvPr id="3" name="Content Placeholder 2"/>
          <p:cNvSpPr>
            <a:spLocks noGrp="1"/>
          </p:cNvSpPr>
          <p:nvPr>
            <p:ph idx="1"/>
          </p:nvPr>
        </p:nvSpPr>
        <p:spPr/>
        <p:txBody>
          <a:bodyPr/>
          <a:lstStyle/>
          <a:p>
            <a:pPr>
              <a:buFont typeface="Wingdings" pitchFamily="2" charset="2"/>
              <a:buChar char="§"/>
            </a:pPr>
            <a:r>
              <a:rPr lang="en-US" sz="2000" b="1" dirty="0" smtClean="0"/>
              <a:t>Critical Thinking</a:t>
            </a:r>
            <a:endParaRPr lang="en-US" sz="2000" dirty="0" smtClean="0"/>
          </a:p>
          <a:p>
            <a:pPr>
              <a:buNone/>
            </a:pPr>
            <a:r>
              <a:rPr lang="en-US" sz="1200" dirty="0" smtClean="0"/>
              <a:t>	</a:t>
            </a:r>
            <a:r>
              <a:rPr lang="en-US" sz="1600" dirty="0" smtClean="0"/>
              <a:t>Analyze, synthesize, reflect upon, and apply information to solve problems, and make </a:t>
            </a:r>
          </a:p>
          <a:p>
            <a:pPr>
              <a:buNone/>
            </a:pPr>
            <a:r>
              <a:rPr lang="en-US" sz="1600" dirty="0" smtClean="0"/>
              <a:t>	decisions logically, ethically, and creatively</a:t>
            </a:r>
          </a:p>
          <a:p>
            <a:pPr>
              <a:buFont typeface="Wingdings" pitchFamily="2" charset="2"/>
              <a:buChar char="§"/>
            </a:pPr>
            <a:r>
              <a:rPr lang="en-US" sz="2000" b="1" dirty="0" smtClean="0"/>
              <a:t>Communication</a:t>
            </a:r>
            <a:endParaRPr lang="en-US" sz="2000" dirty="0" smtClean="0"/>
          </a:p>
          <a:p>
            <a:pPr lvl="0">
              <a:buNone/>
            </a:pPr>
            <a:r>
              <a:rPr lang="en-US" sz="1200" dirty="0" smtClean="0"/>
              <a:t>	</a:t>
            </a:r>
            <a:r>
              <a:rPr lang="en-US" sz="1600" dirty="0" smtClean="0"/>
              <a:t>Listen , speak, read, and write effectively</a:t>
            </a:r>
          </a:p>
          <a:p>
            <a:pPr>
              <a:buFont typeface="Wingdings" pitchFamily="2" charset="2"/>
              <a:buChar char="§"/>
            </a:pPr>
            <a:r>
              <a:rPr lang="en-US" sz="2000" b="1" dirty="0" smtClean="0"/>
              <a:t>Scientific and Quantitative Reasoning</a:t>
            </a:r>
            <a:endParaRPr lang="en-US" sz="2000" dirty="0" smtClean="0"/>
          </a:p>
          <a:p>
            <a:pPr lvl="0">
              <a:buNone/>
            </a:pPr>
            <a:r>
              <a:rPr lang="en-US" sz="1200" dirty="0" smtClean="0"/>
              <a:t>	</a:t>
            </a:r>
            <a:r>
              <a:rPr lang="en-US" sz="1600" dirty="0" smtClean="0"/>
              <a:t>Understand and apply mathematical and scientific principles and methods</a:t>
            </a:r>
          </a:p>
          <a:p>
            <a:pPr>
              <a:buFont typeface="Wingdings" pitchFamily="2" charset="2"/>
              <a:buChar char="§"/>
            </a:pPr>
            <a:r>
              <a:rPr lang="en-US" sz="2000" b="1" dirty="0" smtClean="0"/>
              <a:t>Information and Technology Fluency</a:t>
            </a:r>
            <a:endParaRPr lang="en-US" sz="2000" dirty="0" smtClean="0"/>
          </a:p>
          <a:p>
            <a:pPr lvl="0">
              <a:buNone/>
            </a:pPr>
            <a:r>
              <a:rPr lang="en-US" sz="1200" dirty="0" smtClean="0"/>
              <a:t>	</a:t>
            </a:r>
            <a:r>
              <a:rPr lang="en-US" sz="1600" dirty="0" smtClean="0"/>
              <a:t>Find, evaluate, organize, and use information using a variety of current technologies and other resources</a:t>
            </a:r>
          </a:p>
          <a:p>
            <a:pPr>
              <a:buFont typeface="Wingdings" pitchFamily="2" charset="2"/>
              <a:buChar char="§"/>
            </a:pPr>
            <a:r>
              <a:rPr lang="en-US" sz="2000" b="1" dirty="0" smtClean="0"/>
              <a:t>Global Socio-Cultural Responsibility</a:t>
            </a:r>
            <a:endParaRPr lang="en-US" sz="2000" dirty="0" smtClean="0"/>
          </a:p>
          <a:p>
            <a:pPr lvl="0">
              <a:buNone/>
            </a:pPr>
            <a:r>
              <a:rPr lang="en-US" sz="1200" dirty="0" smtClean="0"/>
              <a:t>	</a:t>
            </a:r>
            <a:r>
              <a:rPr lang="en-US" sz="1600" dirty="0" smtClean="0"/>
              <a:t>Participate actively as informed and ethically responsible citizens in social, cultural, global, and environmental matters</a:t>
            </a:r>
          </a:p>
          <a:p>
            <a:pPr>
              <a:buNone/>
            </a:pPr>
            <a:endParaRPr lang="en-US" dirty="0"/>
          </a:p>
        </p:txBody>
      </p:sp>
      <p:sp>
        <p:nvSpPr>
          <p:cNvPr id="4" name="Date Placeholder 3"/>
          <p:cNvSpPr>
            <a:spLocks noGrp="1"/>
          </p:cNvSpPr>
          <p:nvPr>
            <p:ph type="dt" sz="half" idx="10"/>
          </p:nvPr>
        </p:nvSpPr>
        <p:spPr/>
        <p:txBody>
          <a:bodyPr/>
          <a:lstStyle/>
          <a:p>
            <a:r>
              <a:rPr lang="en-US" smtClean="0"/>
              <a:t>February 18, 2011</a:t>
            </a:r>
            <a:endParaRPr lang="en-US" dirty="0"/>
          </a:p>
        </p:txBody>
      </p:sp>
      <p:sp>
        <p:nvSpPr>
          <p:cNvPr id="5" name="Footer Placeholder 4"/>
          <p:cNvSpPr>
            <a:spLocks noGrp="1"/>
          </p:cNvSpPr>
          <p:nvPr>
            <p:ph type="ftr" sz="quarter" idx="11"/>
          </p:nvPr>
        </p:nvSpPr>
        <p:spPr/>
        <p:txBody>
          <a:bodyPr/>
          <a:lstStyle/>
          <a:p>
            <a:r>
              <a:rPr lang="en-US" smtClean="0"/>
              <a:t>Florida Association of Institutional Research</a:t>
            </a:r>
            <a:endParaRPr lang="en-US"/>
          </a:p>
        </p:txBody>
      </p:sp>
      <p:sp>
        <p:nvSpPr>
          <p:cNvPr id="6" name="Slide Number Placeholder 5"/>
          <p:cNvSpPr>
            <a:spLocks noGrp="1"/>
          </p:cNvSpPr>
          <p:nvPr>
            <p:ph type="sldNum" sz="quarter" idx="12"/>
          </p:nvPr>
        </p:nvSpPr>
        <p:spPr/>
        <p:txBody>
          <a:bodyPr/>
          <a:lstStyle/>
          <a:p>
            <a:fld id="{7DEDB458-65E9-4BE2-8AEF-9E1415323B4F}" type="slidenum">
              <a:rPr lang="en-US" smtClean="0"/>
              <a:pPr/>
              <a:t>9</a:t>
            </a:fld>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False"/>
  <p:tag name="FIBDISPLAYKEYWORDS" val="Tru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TPVERSION" val="2008"/>
  <p:tag name="ANSWERNOWSTYLE" val="-1"/>
  <p:tag name="INPUTSOURCE" val="1"/>
  <p:tag name="ROTATIONINTERVAL" val="2"/>
  <p:tag name="BUBBLESIZEVISIBLE" val="True"/>
  <p:tag name="CUSTOMCELLBACKCOLOR1" val="-657956"/>
  <p:tag name="GRIDOPACITY" val="90"/>
  <p:tag name="CHARTLABELS" val="0"/>
  <p:tag name="CORRECTPOINTVALUE" val="100"/>
  <p:tag name="FIBDISPLAYRESULTS" val="True"/>
  <p:tag name="SHOWBARVISIBLE" val="True"/>
  <p:tag name="COUNTDOWNSECONDS" val="10"/>
  <p:tag name="AUTOUPDATEALIASES" val="True"/>
  <p:tag name="CUSTOMGRIDBACKCOLOR" val="-2830136"/>
  <p:tag name="DISPLAYDEVICENUMBER" val="True"/>
  <p:tag name="RESETCHARTS" val="True"/>
  <p:tag name="ZEROBASED" val="False"/>
  <p:tag name="POWERPOINTVERSION" val="11.0"/>
  <p:tag name="BACKUPSESSIONS" val="True"/>
  <p:tag name="MAXRESPONDERS" val="5"/>
  <p:tag name="USESCHEMECOLORS" val="True"/>
  <p:tag name="PARTLISTDEFAULT" val="0"/>
  <p:tag name="FIBNUMRESULTS" val="5"/>
  <p:tag name="RESPCOUNTERFORMAT" val="0"/>
  <p:tag name="BUBBLEVALUEFORMAT" val="0.0"/>
  <p:tag name="GRIDSIZE" val="{Width=800, Height=600}"/>
  <p:tag name="AUTOADJUSTPARTRANGE" val="True"/>
  <p:tag name="BACKUPMAINTENANCE" val="7"/>
  <p:tag name="CUSTOMCELLBACKCOLOR4" val="-8355712"/>
  <p:tag name="REALTIMEBACKUP" val="False"/>
  <p:tag name="CHARTVALUEFORMAT" val="0%"/>
  <p:tag name="CHARTCOLORS" val="0"/>
  <p:tag name="COUNTDOWNSTYLE" val="-1"/>
  <p:tag name="INCLUDEPPT" val="True"/>
  <p:tag name="CUSTOMCELLFORECOLOR" val="-16777216"/>
  <p:tag name="PARTICIPANTSINLEADERBOARD" val="5"/>
  <p:tag name="AUTOSIZEGRID" val="True"/>
  <p:tag name="BULLETTYPE" val="3"/>
  <p:tag name="FIBINCLUDEOTHER" val="Tru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7474</TotalTime>
  <Words>1684</Words>
  <Application>Microsoft Office PowerPoint</Application>
  <PresentationFormat>On-screen Show (4:3)</PresentationFormat>
  <Paragraphs>395</Paragraphs>
  <Slides>41</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44" baseType="lpstr">
      <vt:lpstr>Default Design</vt:lpstr>
      <vt:lpstr>Custom Design</vt:lpstr>
      <vt:lpstr>Visio</vt:lpstr>
      <vt:lpstr>Slide 1</vt:lpstr>
      <vt:lpstr>General Education Institutional Assessment</vt:lpstr>
      <vt:lpstr>SPC Background</vt:lpstr>
      <vt:lpstr>Presentation</vt:lpstr>
      <vt:lpstr>Agenda</vt:lpstr>
      <vt:lpstr>Background</vt:lpstr>
      <vt:lpstr>Background</vt:lpstr>
      <vt:lpstr>Background</vt:lpstr>
      <vt:lpstr>General Education Outcomes</vt:lpstr>
      <vt:lpstr>Background</vt:lpstr>
      <vt:lpstr>Background</vt:lpstr>
      <vt:lpstr>Purpose of Assessment</vt:lpstr>
      <vt:lpstr>Performance Improvement</vt:lpstr>
      <vt:lpstr>Test Specifications</vt:lpstr>
      <vt:lpstr>Test Specifications</vt:lpstr>
      <vt:lpstr>Test Specifications</vt:lpstr>
      <vt:lpstr>Test Specifications</vt:lpstr>
      <vt:lpstr>Item Writing Sheet</vt:lpstr>
      <vt:lpstr>Pilot Administration</vt:lpstr>
      <vt:lpstr>Invitation Letter</vt:lpstr>
      <vt:lpstr>Pilot Administration</vt:lpstr>
      <vt:lpstr>Pilot Administration</vt:lpstr>
      <vt:lpstr>Frequently Asked Questions</vt:lpstr>
      <vt:lpstr>Frequently Asked Questions</vt:lpstr>
      <vt:lpstr>Frequently Asked Questions</vt:lpstr>
      <vt:lpstr>Pilot Administration</vt:lpstr>
      <vt:lpstr>Is this assessment required?</vt:lpstr>
      <vt:lpstr>Pilot Administration</vt:lpstr>
      <vt:lpstr>Results</vt:lpstr>
      <vt:lpstr>Results</vt:lpstr>
      <vt:lpstr>Results</vt:lpstr>
      <vt:lpstr>Results</vt:lpstr>
      <vt:lpstr>Results</vt:lpstr>
      <vt:lpstr>Results</vt:lpstr>
      <vt:lpstr>Results</vt:lpstr>
      <vt:lpstr>General Education Assessment</vt:lpstr>
      <vt:lpstr>Lessons Learned</vt:lpstr>
      <vt:lpstr>Next Steps</vt:lpstr>
      <vt:lpstr>Next Steps</vt:lpstr>
      <vt:lpstr>Questions</vt:lpstr>
      <vt:lpstr>Slide 41</vt:lpstr>
    </vt:vector>
  </TitlesOfParts>
  <Company>St. Petersburg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360 Degree Academic Performance Assessment Model</dc:title>
  <dc:creator>Coraggio.Jesse</dc:creator>
  <cp:lastModifiedBy>Tymms.Magaly</cp:lastModifiedBy>
  <cp:revision>415</cp:revision>
  <dcterms:created xsi:type="dcterms:W3CDTF">2006-10-03T12:40:24Z</dcterms:created>
  <dcterms:modified xsi:type="dcterms:W3CDTF">2011-02-16T16:11:16Z</dcterms:modified>
</cp:coreProperties>
</file>